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36"/>
  </p:notesMasterIdLst>
  <p:sldIdLst>
    <p:sldId id="285" r:id="rId2"/>
    <p:sldId id="290" r:id="rId3"/>
    <p:sldId id="273" r:id="rId4"/>
    <p:sldId id="274" r:id="rId5"/>
    <p:sldId id="287" r:id="rId6"/>
    <p:sldId id="289" r:id="rId7"/>
    <p:sldId id="288" r:id="rId8"/>
    <p:sldId id="275" r:id="rId9"/>
    <p:sldId id="276" r:id="rId10"/>
    <p:sldId id="277" r:id="rId11"/>
    <p:sldId id="278" r:id="rId12"/>
    <p:sldId id="279" r:id="rId13"/>
    <p:sldId id="280" r:id="rId14"/>
    <p:sldId id="281" r:id="rId15"/>
    <p:sldId id="282" r:id="rId16"/>
    <p:sldId id="283" r:id="rId17"/>
    <p:sldId id="284" r:id="rId18"/>
    <p:sldId id="292" r:id="rId19"/>
    <p:sldId id="291" r:id="rId20"/>
    <p:sldId id="293" r:id="rId21"/>
    <p:sldId id="294" r:id="rId22"/>
    <p:sldId id="309" r:id="rId23"/>
    <p:sldId id="310" r:id="rId24"/>
    <p:sldId id="295" r:id="rId25"/>
    <p:sldId id="297" r:id="rId26"/>
    <p:sldId id="300" r:id="rId27"/>
    <p:sldId id="301" r:id="rId28"/>
    <p:sldId id="302" r:id="rId29"/>
    <p:sldId id="303" r:id="rId30"/>
    <p:sldId id="304" r:id="rId31"/>
    <p:sldId id="305" r:id="rId32"/>
    <p:sldId id="306" r:id="rId33"/>
    <p:sldId id="307" r:id="rId34"/>
    <p:sldId id="31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99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0" d="100"/>
          <a:sy n="60" d="100"/>
        </p:scale>
        <p:origin x="-1572"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_rels/data2.xml.rels><?xml version="1.0" encoding="UTF-8" standalone="yes"?>
<Relationships xmlns="http://schemas.openxmlformats.org/package/2006/relationships"><Relationship Id="rId1" Type="http://schemas.openxmlformats.org/officeDocument/2006/relationships/image" Target="../media/image7.png"/></Relationships>
</file>

<file path=ppt/diagrams/_rels/drawing2.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033620-E915-4393-ACB9-090254046B3C}" type="doc">
      <dgm:prSet loTypeId="urn:microsoft.com/office/officeart/2005/8/layout/process4" loCatId="list" qsTypeId="urn:microsoft.com/office/officeart/2005/8/quickstyle/simple5" qsCatId="simple" csTypeId="urn:microsoft.com/office/officeart/2005/8/colors/colorful3" csCatId="colorful" phldr="1"/>
      <dgm:spPr/>
      <dgm:t>
        <a:bodyPr/>
        <a:lstStyle/>
        <a:p>
          <a:endParaRPr lang="en-US"/>
        </a:p>
      </dgm:t>
    </dgm:pt>
    <dgm:pt modelId="{17E0EFEF-0386-4A0F-980B-D31B7CE6F3D9}">
      <dgm:prSet phldrT="[Text]" custT="1"/>
      <dgm:spPr/>
      <dgm:t>
        <a:bodyPr/>
        <a:lstStyle/>
        <a:p>
          <a:r>
            <a:rPr lang="fa-IR" sz="3200" b="1" dirty="0" smtClean="0">
              <a:solidFill>
                <a:schemeClr val="tx1">
                  <a:lumMod val="95000"/>
                  <a:lumOff val="5000"/>
                </a:schemeClr>
              </a:solidFill>
              <a:effectLst/>
              <a:cs typeface="B Zar" pitchFamily="2" charset="-78"/>
            </a:rPr>
            <a:t>روش های موثر در </a:t>
          </a:r>
          <a:r>
            <a:rPr lang="fa-IR" sz="3200" b="1" dirty="0" smtClean="0">
              <a:solidFill>
                <a:schemeClr val="tx1">
                  <a:lumMod val="95000"/>
                  <a:lumOff val="5000"/>
                </a:schemeClr>
              </a:solidFill>
              <a:effectLst/>
              <a:cs typeface="B Zar" pitchFamily="2" charset="-78"/>
            </a:rPr>
            <a:t>استقرار </a:t>
          </a:r>
          <a:r>
            <a:rPr lang="fa-IR" sz="3200" b="1" dirty="0" smtClean="0">
              <a:solidFill>
                <a:schemeClr val="tx1">
                  <a:lumMod val="95000"/>
                  <a:lumOff val="5000"/>
                </a:schemeClr>
              </a:solidFill>
              <a:effectLst/>
              <a:cs typeface="B Zar" pitchFamily="2" charset="-78"/>
            </a:rPr>
            <a:t>مدیریت دانش</a:t>
          </a:r>
          <a:endParaRPr lang="en-US" sz="3200" b="1" dirty="0">
            <a:solidFill>
              <a:schemeClr val="tx1">
                <a:lumMod val="95000"/>
                <a:lumOff val="5000"/>
              </a:schemeClr>
            </a:solidFill>
            <a:effectLst/>
            <a:cs typeface="B Zar" pitchFamily="2" charset="-78"/>
          </a:endParaRPr>
        </a:p>
      </dgm:t>
    </dgm:pt>
    <dgm:pt modelId="{081AF34F-CB94-4830-9B1F-BF814C630832}" type="parTrans" cxnId="{9D310476-FA9A-4120-BA3B-59E7F6D5A02B}">
      <dgm:prSet/>
      <dgm:spPr/>
      <dgm:t>
        <a:bodyPr/>
        <a:lstStyle/>
        <a:p>
          <a:endParaRPr lang="en-US"/>
        </a:p>
      </dgm:t>
    </dgm:pt>
    <dgm:pt modelId="{D3CE92E7-38A7-4B5C-8A28-03407F8DF0E5}" type="sibTrans" cxnId="{9D310476-FA9A-4120-BA3B-59E7F6D5A02B}">
      <dgm:prSet/>
      <dgm:spPr/>
      <dgm:t>
        <a:bodyPr/>
        <a:lstStyle/>
        <a:p>
          <a:endParaRPr lang="en-US"/>
        </a:p>
      </dgm:t>
    </dgm:pt>
    <dgm:pt modelId="{60CC060A-E354-4336-8DB7-3F291D45EEA8}">
      <dgm:prSet phldrT="[Text]" custT="1"/>
      <dgm:spPr/>
      <dgm:t>
        <a:bodyPr/>
        <a:lstStyle/>
        <a:p>
          <a:r>
            <a:rPr lang="fa-IR" sz="3200" b="1" dirty="0" smtClean="0">
              <a:solidFill>
                <a:schemeClr val="tx1">
                  <a:lumMod val="95000"/>
                  <a:lumOff val="5000"/>
                </a:schemeClr>
              </a:solidFill>
              <a:effectLst/>
              <a:cs typeface="B Zar" pitchFamily="2" charset="-78"/>
            </a:rPr>
            <a:t>عوامل موثر بر مدیریت دانش</a:t>
          </a:r>
          <a:endParaRPr lang="en-US" sz="3200" b="1" dirty="0">
            <a:solidFill>
              <a:schemeClr val="tx1">
                <a:lumMod val="95000"/>
                <a:lumOff val="5000"/>
              </a:schemeClr>
            </a:solidFill>
            <a:effectLst/>
            <a:cs typeface="B Zar" pitchFamily="2" charset="-78"/>
          </a:endParaRPr>
        </a:p>
      </dgm:t>
    </dgm:pt>
    <dgm:pt modelId="{E9365B52-C4CE-4E25-BE3D-B307A885D9D7}" type="parTrans" cxnId="{F4DCAA7D-AE58-400B-8BD9-30131B51FB5D}">
      <dgm:prSet/>
      <dgm:spPr/>
      <dgm:t>
        <a:bodyPr/>
        <a:lstStyle/>
        <a:p>
          <a:endParaRPr lang="en-US"/>
        </a:p>
      </dgm:t>
    </dgm:pt>
    <dgm:pt modelId="{61F77092-BA69-4FE6-A6E3-70BEE8CA0212}" type="sibTrans" cxnId="{F4DCAA7D-AE58-400B-8BD9-30131B51FB5D}">
      <dgm:prSet/>
      <dgm:spPr/>
      <dgm:t>
        <a:bodyPr/>
        <a:lstStyle/>
        <a:p>
          <a:endParaRPr lang="en-US"/>
        </a:p>
      </dgm:t>
    </dgm:pt>
    <dgm:pt modelId="{268CEFFB-769B-4339-A57C-67B44BB42902}">
      <dgm:prSet phldrT="[Text]" custT="1"/>
      <dgm:spPr/>
      <dgm:t>
        <a:bodyPr/>
        <a:lstStyle/>
        <a:p>
          <a:r>
            <a:rPr lang="fa-IR" sz="3200" b="1" dirty="0" smtClean="0">
              <a:solidFill>
                <a:schemeClr val="tx1">
                  <a:lumMod val="95000"/>
                  <a:lumOff val="5000"/>
                </a:schemeClr>
              </a:solidFill>
              <a:effectLst/>
              <a:cs typeface="B Zar" pitchFamily="2" charset="-78"/>
            </a:rPr>
            <a:t>فرایند تبدیل دانش</a:t>
          </a:r>
          <a:endParaRPr lang="en-US" sz="3200" b="1" dirty="0">
            <a:solidFill>
              <a:schemeClr val="tx1">
                <a:lumMod val="95000"/>
                <a:lumOff val="5000"/>
              </a:schemeClr>
            </a:solidFill>
            <a:effectLst/>
            <a:cs typeface="B Zar" pitchFamily="2" charset="-78"/>
          </a:endParaRPr>
        </a:p>
      </dgm:t>
    </dgm:pt>
    <dgm:pt modelId="{36A94D9E-5F32-49B7-ACD1-28E674CF8761}" type="parTrans" cxnId="{21801622-E09D-424E-A882-95B18E5A23A6}">
      <dgm:prSet/>
      <dgm:spPr/>
      <dgm:t>
        <a:bodyPr/>
        <a:lstStyle/>
        <a:p>
          <a:endParaRPr lang="en-US"/>
        </a:p>
      </dgm:t>
    </dgm:pt>
    <dgm:pt modelId="{C6E30D87-863A-4267-ADD3-F882BE293A20}" type="sibTrans" cxnId="{21801622-E09D-424E-A882-95B18E5A23A6}">
      <dgm:prSet/>
      <dgm:spPr/>
      <dgm:t>
        <a:bodyPr/>
        <a:lstStyle/>
        <a:p>
          <a:endParaRPr lang="en-US"/>
        </a:p>
      </dgm:t>
    </dgm:pt>
    <dgm:pt modelId="{87747A27-97EA-4E9B-8704-EB39C869616F}">
      <dgm:prSet phldrT="[Text]" custT="1"/>
      <dgm:spPr/>
      <dgm:t>
        <a:bodyPr/>
        <a:lstStyle/>
        <a:p>
          <a:r>
            <a:rPr lang="fa-IR" sz="3200" b="1" dirty="0" smtClean="0">
              <a:solidFill>
                <a:schemeClr val="tx1">
                  <a:lumMod val="95000"/>
                  <a:lumOff val="5000"/>
                </a:schemeClr>
              </a:solidFill>
              <a:effectLst/>
              <a:cs typeface="B Zar" pitchFamily="2" charset="-78"/>
            </a:rPr>
            <a:t>ابعاد استقرار مدیریت دانش در سازمان</a:t>
          </a:r>
          <a:endParaRPr lang="en-US" sz="3200" b="1" dirty="0">
            <a:solidFill>
              <a:schemeClr val="tx1">
                <a:lumMod val="95000"/>
                <a:lumOff val="5000"/>
              </a:schemeClr>
            </a:solidFill>
            <a:effectLst/>
            <a:cs typeface="B Zar" pitchFamily="2" charset="-78"/>
          </a:endParaRPr>
        </a:p>
      </dgm:t>
    </dgm:pt>
    <dgm:pt modelId="{25100E91-7786-4176-BFE8-39C070A29F33}" type="parTrans" cxnId="{47174706-942E-4870-B6D8-432E7D20D7AB}">
      <dgm:prSet/>
      <dgm:spPr/>
      <dgm:t>
        <a:bodyPr/>
        <a:lstStyle/>
        <a:p>
          <a:endParaRPr lang="en-US"/>
        </a:p>
      </dgm:t>
    </dgm:pt>
    <dgm:pt modelId="{35B5956F-C361-496F-B80C-B396056953BA}" type="sibTrans" cxnId="{47174706-942E-4870-B6D8-432E7D20D7AB}">
      <dgm:prSet/>
      <dgm:spPr/>
      <dgm:t>
        <a:bodyPr/>
        <a:lstStyle/>
        <a:p>
          <a:endParaRPr lang="en-US"/>
        </a:p>
      </dgm:t>
    </dgm:pt>
    <dgm:pt modelId="{570F4968-A2B7-419C-94DD-C5EF1267F0C1}">
      <dgm:prSet phldrT="[Text]" custT="1"/>
      <dgm:spPr/>
      <dgm:t>
        <a:bodyPr/>
        <a:lstStyle/>
        <a:p>
          <a:r>
            <a:rPr lang="fa-IR" sz="3200" b="1" dirty="0" smtClean="0">
              <a:solidFill>
                <a:schemeClr val="tx1">
                  <a:lumMod val="95000"/>
                  <a:lumOff val="5000"/>
                </a:schemeClr>
              </a:solidFill>
              <a:effectLst/>
              <a:cs typeface="B Zar" pitchFamily="2" charset="-78"/>
            </a:rPr>
            <a:t>فرایند کشف دانش</a:t>
          </a:r>
          <a:endParaRPr lang="en-US" sz="3200" b="1" dirty="0">
            <a:solidFill>
              <a:schemeClr val="tx1">
                <a:lumMod val="95000"/>
                <a:lumOff val="5000"/>
              </a:schemeClr>
            </a:solidFill>
            <a:effectLst/>
            <a:cs typeface="B Zar" pitchFamily="2" charset="-78"/>
          </a:endParaRPr>
        </a:p>
      </dgm:t>
    </dgm:pt>
    <dgm:pt modelId="{6B2B3C56-BC16-4F28-8EE4-5E273ABDFDEE}" type="parTrans" cxnId="{AEA40DA7-6D45-4C66-B33E-72BE7284C0FE}">
      <dgm:prSet/>
      <dgm:spPr/>
      <dgm:t>
        <a:bodyPr/>
        <a:lstStyle/>
        <a:p>
          <a:endParaRPr lang="en-US"/>
        </a:p>
      </dgm:t>
    </dgm:pt>
    <dgm:pt modelId="{539013DD-2F6A-460A-9032-C7FB9BD3F481}" type="sibTrans" cxnId="{AEA40DA7-6D45-4C66-B33E-72BE7284C0FE}">
      <dgm:prSet/>
      <dgm:spPr/>
      <dgm:t>
        <a:bodyPr/>
        <a:lstStyle/>
        <a:p>
          <a:endParaRPr lang="en-US"/>
        </a:p>
      </dgm:t>
    </dgm:pt>
    <dgm:pt modelId="{26F4EE36-AC4F-405F-926A-2E0F6B9886FC}">
      <dgm:prSet phldrT="[Text]" custT="1"/>
      <dgm:spPr/>
      <dgm:t>
        <a:bodyPr/>
        <a:lstStyle/>
        <a:p>
          <a:r>
            <a:rPr lang="fa-IR" sz="3200" b="1" dirty="0" smtClean="0">
              <a:solidFill>
                <a:schemeClr val="tx1">
                  <a:lumMod val="95000"/>
                  <a:lumOff val="5000"/>
                </a:schemeClr>
              </a:solidFill>
              <a:effectLst/>
              <a:cs typeface="B Zar" pitchFamily="2" charset="-78"/>
            </a:rPr>
            <a:t>ابعاد ساختاری در استقرار مدیریت دانش</a:t>
          </a:r>
          <a:endParaRPr lang="en-US" sz="3200" b="1" dirty="0">
            <a:solidFill>
              <a:schemeClr val="tx1">
                <a:lumMod val="95000"/>
                <a:lumOff val="5000"/>
              </a:schemeClr>
            </a:solidFill>
            <a:effectLst/>
            <a:cs typeface="B Zar" pitchFamily="2" charset="-78"/>
          </a:endParaRPr>
        </a:p>
      </dgm:t>
    </dgm:pt>
    <dgm:pt modelId="{10474B3C-A2B3-498B-9AC6-33BE2BC606C8}" type="parTrans" cxnId="{2A5FA448-8933-4BC5-9DB4-2CEEE67EDB4A}">
      <dgm:prSet/>
      <dgm:spPr/>
      <dgm:t>
        <a:bodyPr/>
        <a:lstStyle/>
        <a:p>
          <a:endParaRPr lang="en-US"/>
        </a:p>
      </dgm:t>
    </dgm:pt>
    <dgm:pt modelId="{E33F1629-EC69-4FBF-95DE-D0F4D76E2EBE}" type="sibTrans" cxnId="{2A5FA448-8933-4BC5-9DB4-2CEEE67EDB4A}">
      <dgm:prSet/>
      <dgm:spPr/>
      <dgm:t>
        <a:bodyPr/>
        <a:lstStyle/>
        <a:p>
          <a:endParaRPr lang="en-US"/>
        </a:p>
      </dgm:t>
    </dgm:pt>
    <dgm:pt modelId="{107FD959-2A91-45C2-8919-A67822C01148}" type="pres">
      <dgm:prSet presAssocID="{34033620-E915-4393-ACB9-090254046B3C}" presName="Name0" presStyleCnt="0">
        <dgm:presLayoutVars>
          <dgm:dir/>
          <dgm:animLvl val="lvl"/>
          <dgm:resizeHandles val="exact"/>
        </dgm:presLayoutVars>
      </dgm:prSet>
      <dgm:spPr/>
      <dgm:t>
        <a:bodyPr/>
        <a:lstStyle/>
        <a:p>
          <a:endParaRPr lang="en-US"/>
        </a:p>
      </dgm:t>
    </dgm:pt>
    <dgm:pt modelId="{35F62FF8-E9BC-451F-80AD-A9F7EB6488AC}" type="pres">
      <dgm:prSet presAssocID="{87747A27-97EA-4E9B-8704-EB39C869616F}" presName="boxAndChildren" presStyleCnt="0"/>
      <dgm:spPr/>
    </dgm:pt>
    <dgm:pt modelId="{CA4C0FB6-5265-4D98-92BF-8F2E207A5821}" type="pres">
      <dgm:prSet presAssocID="{87747A27-97EA-4E9B-8704-EB39C869616F}" presName="parentTextBox" presStyleLbl="node1" presStyleIdx="0" presStyleCnt="6"/>
      <dgm:spPr/>
      <dgm:t>
        <a:bodyPr/>
        <a:lstStyle/>
        <a:p>
          <a:endParaRPr lang="en-US"/>
        </a:p>
      </dgm:t>
    </dgm:pt>
    <dgm:pt modelId="{03BB2B89-E2B0-4D0F-BA45-C1376F820D5E}" type="pres">
      <dgm:prSet presAssocID="{E33F1629-EC69-4FBF-95DE-D0F4D76E2EBE}" presName="sp" presStyleCnt="0"/>
      <dgm:spPr/>
    </dgm:pt>
    <dgm:pt modelId="{A9DBDD35-EC6D-4561-A3D3-9E8DBEBA72BF}" type="pres">
      <dgm:prSet presAssocID="{26F4EE36-AC4F-405F-926A-2E0F6B9886FC}" presName="arrowAndChildren" presStyleCnt="0"/>
      <dgm:spPr/>
    </dgm:pt>
    <dgm:pt modelId="{91F1658F-A3FA-48E1-A9C9-48D4083849C0}" type="pres">
      <dgm:prSet presAssocID="{26F4EE36-AC4F-405F-926A-2E0F6B9886FC}" presName="parentTextArrow" presStyleLbl="node1" presStyleIdx="1" presStyleCnt="6"/>
      <dgm:spPr/>
      <dgm:t>
        <a:bodyPr/>
        <a:lstStyle/>
        <a:p>
          <a:endParaRPr lang="en-US"/>
        </a:p>
      </dgm:t>
    </dgm:pt>
    <dgm:pt modelId="{17F668A3-6A85-476A-9C93-F6490134BD8A}" type="pres">
      <dgm:prSet presAssocID="{539013DD-2F6A-460A-9032-C7FB9BD3F481}" presName="sp" presStyleCnt="0"/>
      <dgm:spPr/>
    </dgm:pt>
    <dgm:pt modelId="{683C1FD3-90A1-4528-97A4-9ACCCBF732A1}" type="pres">
      <dgm:prSet presAssocID="{570F4968-A2B7-419C-94DD-C5EF1267F0C1}" presName="arrowAndChildren" presStyleCnt="0"/>
      <dgm:spPr/>
    </dgm:pt>
    <dgm:pt modelId="{0D04CF52-6EA5-4C28-8A82-FEC675CA3F48}" type="pres">
      <dgm:prSet presAssocID="{570F4968-A2B7-419C-94DD-C5EF1267F0C1}" presName="parentTextArrow" presStyleLbl="node1" presStyleIdx="2" presStyleCnt="6"/>
      <dgm:spPr/>
      <dgm:t>
        <a:bodyPr/>
        <a:lstStyle/>
        <a:p>
          <a:endParaRPr lang="en-US"/>
        </a:p>
      </dgm:t>
    </dgm:pt>
    <dgm:pt modelId="{363A1B68-B25D-4943-A9D2-C763DE30EAF6}" type="pres">
      <dgm:prSet presAssocID="{C6E30D87-863A-4267-ADD3-F882BE293A20}" presName="sp" presStyleCnt="0"/>
      <dgm:spPr/>
    </dgm:pt>
    <dgm:pt modelId="{84DB24E5-738E-4678-8CC0-AA975B40860A}" type="pres">
      <dgm:prSet presAssocID="{268CEFFB-769B-4339-A57C-67B44BB42902}" presName="arrowAndChildren" presStyleCnt="0"/>
      <dgm:spPr/>
    </dgm:pt>
    <dgm:pt modelId="{0C5C1E86-55E6-46B1-8237-380FB9F9753A}" type="pres">
      <dgm:prSet presAssocID="{268CEFFB-769B-4339-A57C-67B44BB42902}" presName="parentTextArrow" presStyleLbl="node1" presStyleIdx="3" presStyleCnt="6"/>
      <dgm:spPr/>
      <dgm:t>
        <a:bodyPr/>
        <a:lstStyle/>
        <a:p>
          <a:endParaRPr lang="en-US"/>
        </a:p>
      </dgm:t>
    </dgm:pt>
    <dgm:pt modelId="{A6203D63-8BF2-4246-86BE-EC957273BBB2}" type="pres">
      <dgm:prSet presAssocID="{61F77092-BA69-4FE6-A6E3-70BEE8CA0212}" presName="sp" presStyleCnt="0"/>
      <dgm:spPr/>
    </dgm:pt>
    <dgm:pt modelId="{B16C467B-71B5-46DC-BB0A-9393BB161286}" type="pres">
      <dgm:prSet presAssocID="{60CC060A-E354-4336-8DB7-3F291D45EEA8}" presName="arrowAndChildren" presStyleCnt="0"/>
      <dgm:spPr/>
    </dgm:pt>
    <dgm:pt modelId="{E16B7777-0932-4CBF-A038-7803181D75E9}" type="pres">
      <dgm:prSet presAssocID="{60CC060A-E354-4336-8DB7-3F291D45EEA8}" presName="parentTextArrow" presStyleLbl="node1" presStyleIdx="4" presStyleCnt="6"/>
      <dgm:spPr/>
      <dgm:t>
        <a:bodyPr/>
        <a:lstStyle/>
        <a:p>
          <a:endParaRPr lang="en-US"/>
        </a:p>
      </dgm:t>
    </dgm:pt>
    <dgm:pt modelId="{6473D1C8-2502-41B9-A83F-1B5C6B8841C6}" type="pres">
      <dgm:prSet presAssocID="{D3CE92E7-38A7-4B5C-8A28-03407F8DF0E5}" presName="sp" presStyleCnt="0"/>
      <dgm:spPr/>
    </dgm:pt>
    <dgm:pt modelId="{BBAC20BC-5CE3-4A60-AB23-792445B7A3F6}" type="pres">
      <dgm:prSet presAssocID="{17E0EFEF-0386-4A0F-980B-D31B7CE6F3D9}" presName="arrowAndChildren" presStyleCnt="0"/>
      <dgm:spPr/>
    </dgm:pt>
    <dgm:pt modelId="{DD4D7582-9435-4E8D-BEA5-24BAAF16BD02}" type="pres">
      <dgm:prSet presAssocID="{17E0EFEF-0386-4A0F-980B-D31B7CE6F3D9}" presName="parentTextArrow" presStyleLbl="node1" presStyleIdx="5" presStyleCnt="6"/>
      <dgm:spPr/>
      <dgm:t>
        <a:bodyPr/>
        <a:lstStyle/>
        <a:p>
          <a:endParaRPr lang="en-US"/>
        </a:p>
      </dgm:t>
    </dgm:pt>
  </dgm:ptLst>
  <dgm:cxnLst>
    <dgm:cxn modelId="{2A5FA448-8933-4BC5-9DB4-2CEEE67EDB4A}" srcId="{34033620-E915-4393-ACB9-090254046B3C}" destId="{26F4EE36-AC4F-405F-926A-2E0F6B9886FC}" srcOrd="4" destOrd="0" parTransId="{10474B3C-A2B3-498B-9AC6-33BE2BC606C8}" sibTransId="{E33F1629-EC69-4FBF-95DE-D0F4D76E2EBE}"/>
    <dgm:cxn modelId="{85D439DF-000C-4A97-A7EF-11EC7F39CDB0}" type="presOf" srcId="{34033620-E915-4393-ACB9-090254046B3C}" destId="{107FD959-2A91-45C2-8919-A67822C01148}" srcOrd="0" destOrd="0" presId="urn:microsoft.com/office/officeart/2005/8/layout/process4"/>
    <dgm:cxn modelId="{918A4C59-F72A-41C7-9C77-0A2CD344A5DF}" type="presOf" srcId="{87747A27-97EA-4E9B-8704-EB39C869616F}" destId="{CA4C0FB6-5265-4D98-92BF-8F2E207A5821}" srcOrd="0" destOrd="0" presId="urn:microsoft.com/office/officeart/2005/8/layout/process4"/>
    <dgm:cxn modelId="{AEA40DA7-6D45-4C66-B33E-72BE7284C0FE}" srcId="{34033620-E915-4393-ACB9-090254046B3C}" destId="{570F4968-A2B7-419C-94DD-C5EF1267F0C1}" srcOrd="3" destOrd="0" parTransId="{6B2B3C56-BC16-4F28-8EE4-5E273ABDFDEE}" sibTransId="{539013DD-2F6A-460A-9032-C7FB9BD3F481}"/>
    <dgm:cxn modelId="{D10F4171-F2C3-4ECC-B9B7-B140941EE2A6}" type="presOf" srcId="{26F4EE36-AC4F-405F-926A-2E0F6B9886FC}" destId="{91F1658F-A3FA-48E1-A9C9-48D4083849C0}" srcOrd="0" destOrd="0" presId="urn:microsoft.com/office/officeart/2005/8/layout/process4"/>
    <dgm:cxn modelId="{F75E6F66-013C-49BE-924B-310549074B1B}" type="presOf" srcId="{17E0EFEF-0386-4A0F-980B-D31B7CE6F3D9}" destId="{DD4D7582-9435-4E8D-BEA5-24BAAF16BD02}" srcOrd="0" destOrd="0" presId="urn:microsoft.com/office/officeart/2005/8/layout/process4"/>
    <dgm:cxn modelId="{08A58F4F-AE9E-4C34-91D1-1A1230CF1995}" type="presOf" srcId="{60CC060A-E354-4336-8DB7-3F291D45EEA8}" destId="{E16B7777-0932-4CBF-A038-7803181D75E9}" srcOrd="0" destOrd="0" presId="urn:microsoft.com/office/officeart/2005/8/layout/process4"/>
    <dgm:cxn modelId="{352CBB65-2777-43D6-9C3D-BC48F0A4FCA6}" type="presOf" srcId="{268CEFFB-769B-4339-A57C-67B44BB42902}" destId="{0C5C1E86-55E6-46B1-8237-380FB9F9753A}" srcOrd="0" destOrd="0" presId="urn:microsoft.com/office/officeart/2005/8/layout/process4"/>
    <dgm:cxn modelId="{BA620923-7194-4758-AE12-77CEC83E3EF4}" type="presOf" srcId="{570F4968-A2B7-419C-94DD-C5EF1267F0C1}" destId="{0D04CF52-6EA5-4C28-8A82-FEC675CA3F48}" srcOrd="0" destOrd="0" presId="urn:microsoft.com/office/officeart/2005/8/layout/process4"/>
    <dgm:cxn modelId="{F4DCAA7D-AE58-400B-8BD9-30131B51FB5D}" srcId="{34033620-E915-4393-ACB9-090254046B3C}" destId="{60CC060A-E354-4336-8DB7-3F291D45EEA8}" srcOrd="1" destOrd="0" parTransId="{E9365B52-C4CE-4E25-BE3D-B307A885D9D7}" sibTransId="{61F77092-BA69-4FE6-A6E3-70BEE8CA0212}"/>
    <dgm:cxn modelId="{21801622-E09D-424E-A882-95B18E5A23A6}" srcId="{34033620-E915-4393-ACB9-090254046B3C}" destId="{268CEFFB-769B-4339-A57C-67B44BB42902}" srcOrd="2" destOrd="0" parTransId="{36A94D9E-5F32-49B7-ACD1-28E674CF8761}" sibTransId="{C6E30D87-863A-4267-ADD3-F882BE293A20}"/>
    <dgm:cxn modelId="{47174706-942E-4870-B6D8-432E7D20D7AB}" srcId="{34033620-E915-4393-ACB9-090254046B3C}" destId="{87747A27-97EA-4E9B-8704-EB39C869616F}" srcOrd="5" destOrd="0" parTransId="{25100E91-7786-4176-BFE8-39C070A29F33}" sibTransId="{35B5956F-C361-496F-B80C-B396056953BA}"/>
    <dgm:cxn modelId="{9D310476-FA9A-4120-BA3B-59E7F6D5A02B}" srcId="{34033620-E915-4393-ACB9-090254046B3C}" destId="{17E0EFEF-0386-4A0F-980B-D31B7CE6F3D9}" srcOrd="0" destOrd="0" parTransId="{081AF34F-CB94-4830-9B1F-BF814C630832}" sibTransId="{D3CE92E7-38A7-4B5C-8A28-03407F8DF0E5}"/>
    <dgm:cxn modelId="{C6AE51B3-3510-4B23-AA86-924229AC3B40}" type="presParOf" srcId="{107FD959-2A91-45C2-8919-A67822C01148}" destId="{35F62FF8-E9BC-451F-80AD-A9F7EB6488AC}" srcOrd="0" destOrd="0" presId="urn:microsoft.com/office/officeart/2005/8/layout/process4"/>
    <dgm:cxn modelId="{C204B0CE-C4B5-4B3E-B74C-4692AEEE2F0C}" type="presParOf" srcId="{35F62FF8-E9BC-451F-80AD-A9F7EB6488AC}" destId="{CA4C0FB6-5265-4D98-92BF-8F2E207A5821}" srcOrd="0" destOrd="0" presId="urn:microsoft.com/office/officeart/2005/8/layout/process4"/>
    <dgm:cxn modelId="{FD39858D-1DF5-41D4-B8C2-202D30513B72}" type="presParOf" srcId="{107FD959-2A91-45C2-8919-A67822C01148}" destId="{03BB2B89-E2B0-4D0F-BA45-C1376F820D5E}" srcOrd="1" destOrd="0" presId="urn:microsoft.com/office/officeart/2005/8/layout/process4"/>
    <dgm:cxn modelId="{DCD5AD19-9C42-4F86-90DA-D3A95E5FB875}" type="presParOf" srcId="{107FD959-2A91-45C2-8919-A67822C01148}" destId="{A9DBDD35-EC6D-4561-A3D3-9E8DBEBA72BF}" srcOrd="2" destOrd="0" presId="urn:microsoft.com/office/officeart/2005/8/layout/process4"/>
    <dgm:cxn modelId="{6423693A-F20A-42D3-BFD5-950D16E7E20B}" type="presParOf" srcId="{A9DBDD35-EC6D-4561-A3D3-9E8DBEBA72BF}" destId="{91F1658F-A3FA-48E1-A9C9-48D4083849C0}" srcOrd="0" destOrd="0" presId="urn:microsoft.com/office/officeart/2005/8/layout/process4"/>
    <dgm:cxn modelId="{E8023C58-D5A6-4A01-BEAB-E1A4475A7176}" type="presParOf" srcId="{107FD959-2A91-45C2-8919-A67822C01148}" destId="{17F668A3-6A85-476A-9C93-F6490134BD8A}" srcOrd="3" destOrd="0" presId="urn:microsoft.com/office/officeart/2005/8/layout/process4"/>
    <dgm:cxn modelId="{CF0D4030-7933-426F-9543-726F52DD5107}" type="presParOf" srcId="{107FD959-2A91-45C2-8919-A67822C01148}" destId="{683C1FD3-90A1-4528-97A4-9ACCCBF732A1}" srcOrd="4" destOrd="0" presId="urn:microsoft.com/office/officeart/2005/8/layout/process4"/>
    <dgm:cxn modelId="{60281D76-BF4A-41B9-8C0A-04CFC878FF2A}" type="presParOf" srcId="{683C1FD3-90A1-4528-97A4-9ACCCBF732A1}" destId="{0D04CF52-6EA5-4C28-8A82-FEC675CA3F48}" srcOrd="0" destOrd="0" presId="urn:microsoft.com/office/officeart/2005/8/layout/process4"/>
    <dgm:cxn modelId="{72D19B69-3D02-4798-A8C5-E419C8BC8125}" type="presParOf" srcId="{107FD959-2A91-45C2-8919-A67822C01148}" destId="{363A1B68-B25D-4943-A9D2-C763DE30EAF6}" srcOrd="5" destOrd="0" presId="urn:microsoft.com/office/officeart/2005/8/layout/process4"/>
    <dgm:cxn modelId="{1EAAD4A4-EA31-401A-B24F-6E52D8429FEB}" type="presParOf" srcId="{107FD959-2A91-45C2-8919-A67822C01148}" destId="{84DB24E5-738E-4678-8CC0-AA975B40860A}" srcOrd="6" destOrd="0" presId="urn:microsoft.com/office/officeart/2005/8/layout/process4"/>
    <dgm:cxn modelId="{589FED0B-E23D-41A7-B9D1-2D829C7D94C8}" type="presParOf" srcId="{84DB24E5-738E-4678-8CC0-AA975B40860A}" destId="{0C5C1E86-55E6-46B1-8237-380FB9F9753A}" srcOrd="0" destOrd="0" presId="urn:microsoft.com/office/officeart/2005/8/layout/process4"/>
    <dgm:cxn modelId="{BF5074E0-D2D1-4A2A-85F7-A6292E56E045}" type="presParOf" srcId="{107FD959-2A91-45C2-8919-A67822C01148}" destId="{A6203D63-8BF2-4246-86BE-EC957273BBB2}" srcOrd="7" destOrd="0" presId="urn:microsoft.com/office/officeart/2005/8/layout/process4"/>
    <dgm:cxn modelId="{BAF468A1-CE57-47E2-8CE1-4D15B361583F}" type="presParOf" srcId="{107FD959-2A91-45C2-8919-A67822C01148}" destId="{B16C467B-71B5-46DC-BB0A-9393BB161286}" srcOrd="8" destOrd="0" presId="urn:microsoft.com/office/officeart/2005/8/layout/process4"/>
    <dgm:cxn modelId="{DE4B76B5-9A0C-4DBE-AF25-E3A912EC4316}" type="presParOf" srcId="{B16C467B-71B5-46DC-BB0A-9393BB161286}" destId="{E16B7777-0932-4CBF-A038-7803181D75E9}" srcOrd="0" destOrd="0" presId="urn:microsoft.com/office/officeart/2005/8/layout/process4"/>
    <dgm:cxn modelId="{28BCD047-CACA-4F7C-96BF-D7100B511A49}" type="presParOf" srcId="{107FD959-2A91-45C2-8919-A67822C01148}" destId="{6473D1C8-2502-41B9-A83F-1B5C6B8841C6}" srcOrd="9" destOrd="0" presId="urn:microsoft.com/office/officeart/2005/8/layout/process4"/>
    <dgm:cxn modelId="{2BC40336-2ACB-4313-95C5-8E478005D637}" type="presParOf" srcId="{107FD959-2A91-45C2-8919-A67822C01148}" destId="{BBAC20BC-5CE3-4A60-AB23-792445B7A3F6}" srcOrd="10" destOrd="0" presId="urn:microsoft.com/office/officeart/2005/8/layout/process4"/>
    <dgm:cxn modelId="{2ED5208B-8886-4F47-9F70-47BBB8D23CE8}" type="presParOf" srcId="{BBAC20BC-5CE3-4A60-AB23-792445B7A3F6}" destId="{DD4D7582-9435-4E8D-BEA5-24BAAF16BD0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D4A14F2-F190-4C19-9743-4DB311A81AC8}" type="doc">
      <dgm:prSet loTypeId="urn:microsoft.com/office/officeart/2005/8/layout/radial2" loCatId="relationship" qsTypeId="urn:microsoft.com/office/officeart/2005/8/quickstyle/simple5" qsCatId="simple" csTypeId="urn:microsoft.com/office/officeart/2005/8/colors/colorful5" csCatId="colorful" phldr="1"/>
      <dgm:spPr/>
      <dgm:t>
        <a:bodyPr/>
        <a:lstStyle/>
        <a:p>
          <a:endParaRPr lang="en-US"/>
        </a:p>
      </dgm:t>
    </dgm:pt>
    <dgm:pt modelId="{83F10858-142E-4D62-96CF-8AACEE308508}">
      <dgm:prSet phldrT="[Text]">
        <dgm:style>
          <a:lnRef idx="1">
            <a:schemeClr val="accent5"/>
          </a:lnRef>
          <a:fillRef idx="2">
            <a:schemeClr val="accent5"/>
          </a:fillRef>
          <a:effectRef idx="1">
            <a:schemeClr val="accent5"/>
          </a:effectRef>
          <a:fontRef idx="minor">
            <a:schemeClr val="dk1"/>
          </a:fontRef>
        </dgm:style>
      </dgm:prSet>
      <dgm:spPr/>
      <dgm:t>
        <a:bodyPr/>
        <a:lstStyle/>
        <a:p>
          <a:pPr rtl="1"/>
          <a:r>
            <a:rPr lang="fa-IR" dirty="0" smtClean="0">
              <a:cs typeface="Koodak" pitchFamily="2" charset="-78"/>
            </a:rPr>
            <a:t>طرح‌هاي زيرساختي</a:t>
          </a:r>
          <a:endParaRPr lang="en-US" dirty="0">
            <a:cs typeface="Koodak" pitchFamily="2" charset="-78"/>
          </a:endParaRPr>
        </a:p>
      </dgm:t>
    </dgm:pt>
    <dgm:pt modelId="{3183C018-3A70-4FAC-BC5B-171F8BF82196}" type="parTrans" cxnId="{F326693A-B68F-471E-A4B0-18606973AC01}">
      <dgm:prSet/>
      <dgm:spPr/>
      <dgm:t>
        <a:bodyPr/>
        <a:lstStyle/>
        <a:p>
          <a:pPr rtl="1"/>
          <a:endParaRPr lang="en-US">
            <a:cs typeface="Koodak" pitchFamily="2" charset="-78"/>
          </a:endParaRPr>
        </a:p>
      </dgm:t>
    </dgm:pt>
    <dgm:pt modelId="{EA3CC8DF-5236-41A2-8543-B6EFE0B78BBF}" type="sibTrans" cxnId="{F326693A-B68F-471E-A4B0-18606973AC01}">
      <dgm:prSet/>
      <dgm:spPr/>
      <dgm:t>
        <a:bodyPr/>
        <a:lstStyle/>
        <a:p>
          <a:pPr rtl="1"/>
          <a:endParaRPr lang="en-US">
            <a:cs typeface="Koodak" pitchFamily="2" charset="-78"/>
          </a:endParaRPr>
        </a:p>
      </dgm:t>
    </dgm:pt>
    <dgm:pt modelId="{8E006979-A515-4EDA-ACAA-03298D5DE15E}">
      <dgm:prSet phldrT="[Text]">
        <dgm:style>
          <a:lnRef idx="1">
            <a:schemeClr val="accent5"/>
          </a:lnRef>
          <a:fillRef idx="2">
            <a:schemeClr val="accent5"/>
          </a:fillRef>
          <a:effectRef idx="1">
            <a:schemeClr val="accent5"/>
          </a:effectRef>
          <a:fontRef idx="minor">
            <a:schemeClr val="dk1"/>
          </a:fontRef>
        </dgm:style>
      </dgm:prSet>
      <dgm:spPr/>
      <dgm:t>
        <a:bodyPr/>
        <a:lstStyle/>
        <a:p>
          <a:pPr rtl="1"/>
          <a:r>
            <a:rPr lang="fa-IR" dirty="0" smtClean="0">
              <a:cs typeface="Koodak" pitchFamily="2" charset="-78"/>
            </a:rPr>
            <a:t>اقدامات زودبازده</a:t>
          </a:r>
          <a:endParaRPr lang="en-US" dirty="0">
            <a:cs typeface="Koodak" pitchFamily="2" charset="-78"/>
          </a:endParaRPr>
        </a:p>
      </dgm:t>
    </dgm:pt>
    <dgm:pt modelId="{7A2CD41B-904E-4B27-8D25-6CF2BC71FCDB}" type="parTrans" cxnId="{CCA15EE0-65AF-4040-9CBD-81513CC4E42B}">
      <dgm:prSet/>
      <dgm:spPr/>
      <dgm:t>
        <a:bodyPr/>
        <a:lstStyle/>
        <a:p>
          <a:pPr rtl="1"/>
          <a:endParaRPr lang="en-US">
            <a:cs typeface="Koodak" pitchFamily="2" charset="-78"/>
          </a:endParaRPr>
        </a:p>
      </dgm:t>
    </dgm:pt>
    <dgm:pt modelId="{5AD639CF-A623-4D31-A367-686FB8480521}" type="sibTrans" cxnId="{CCA15EE0-65AF-4040-9CBD-81513CC4E42B}">
      <dgm:prSet/>
      <dgm:spPr/>
      <dgm:t>
        <a:bodyPr/>
        <a:lstStyle/>
        <a:p>
          <a:pPr rtl="1"/>
          <a:endParaRPr lang="en-US">
            <a:cs typeface="Koodak" pitchFamily="2" charset="-78"/>
          </a:endParaRPr>
        </a:p>
      </dgm:t>
    </dgm:pt>
    <dgm:pt modelId="{AEBB5C73-66B8-43E6-B58E-229D4F81BDE5}">
      <dgm:prSet phldrT="[Text]" custT="1"/>
      <dgm:spPr/>
      <dgm:t>
        <a:bodyPr/>
        <a:lstStyle/>
        <a:p>
          <a:pPr rtl="1"/>
          <a:r>
            <a:rPr lang="fa-IR" sz="2200" dirty="0" smtClean="0">
              <a:cs typeface="Koodak" pitchFamily="2" charset="-78"/>
            </a:rPr>
            <a:t>راه‌اندازي مركز اسناد</a:t>
          </a:r>
          <a:endParaRPr lang="en-US" sz="2200" dirty="0">
            <a:cs typeface="Koodak" pitchFamily="2" charset="-78"/>
          </a:endParaRPr>
        </a:p>
      </dgm:t>
    </dgm:pt>
    <dgm:pt modelId="{696DB13B-12E6-422D-8E02-AB10BF351FF8}" type="parTrans" cxnId="{B659275A-15B5-4FD3-BC1B-8FEEC5950590}">
      <dgm:prSet/>
      <dgm:spPr/>
      <dgm:t>
        <a:bodyPr/>
        <a:lstStyle/>
        <a:p>
          <a:pPr rtl="1"/>
          <a:endParaRPr lang="en-US">
            <a:cs typeface="Koodak" pitchFamily="2" charset="-78"/>
          </a:endParaRPr>
        </a:p>
      </dgm:t>
    </dgm:pt>
    <dgm:pt modelId="{D72F1DEC-B8C1-438F-867F-A389F0FC3F6B}" type="sibTrans" cxnId="{B659275A-15B5-4FD3-BC1B-8FEEC5950590}">
      <dgm:prSet/>
      <dgm:spPr/>
      <dgm:t>
        <a:bodyPr/>
        <a:lstStyle/>
        <a:p>
          <a:pPr rtl="1"/>
          <a:endParaRPr lang="en-US">
            <a:cs typeface="Koodak" pitchFamily="2" charset="-78"/>
          </a:endParaRPr>
        </a:p>
      </dgm:t>
    </dgm:pt>
    <dgm:pt modelId="{661BDE14-8EA5-4C52-B292-06278266E2BD}">
      <dgm:prSet phldrT="[Text]" custT="1"/>
      <dgm:spPr/>
      <dgm:t>
        <a:bodyPr/>
        <a:lstStyle/>
        <a:p>
          <a:pPr rtl="1"/>
          <a:r>
            <a:rPr lang="fa-IR" sz="2200" dirty="0" smtClean="0">
              <a:cs typeface="Koodak" pitchFamily="2" charset="-78"/>
            </a:rPr>
            <a:t>تدوين استراتژي مديريت دانش</a:t>
          </a:r>
          <a:endParaRPr lang="en-US" sz="2200" dirty="0">
            <a:cs typeface="Koodak" pitchFamily="2" charset="-78"/>
          </a:endParaRPr>
        </a:p>
      </dgm:t>
    </dgm:pt>
    <dgm:pt modelId="{5C514FB3-062B-4160-9803-495FFCF3D1E1}" type="parTrans" cxnId="{8DF5C587-1EDC-4974-9F0D-265CF3A7DE0B}">
      <dgm:prSet/>
      <dgm:spPr/>
      <dgm:t>
        <a:bodyPr/>
        <a:lstStyle/>
        <a:p>
          <a:endParaRPr lang="en-US">
            <a:cs typeface="Koodak" pitchFamily="2" charset="-78"/>
          </a:endParaRPr>
        </a:p>
      </dgm:t>
    </dgm:pt>
    <dgm:pt modelId="{4FA5F963-6DC0-4F53-A2A7-342805F63623}" type="sibTrans" cxnId="{8DF5C587-1EDC-4974-9F0D-265CF3A7DE0B}">
      <dgm:prSet/>
      <dgm:spPr/>
      <dgm:t>
        <a:bodyPr/>
        <a:lstStyle/>
        <a:p>
          <a:endParaRPr lang="en-US">
            <a:cs typeface="Koodak" pitchFamily="2" charset="-78"/>
          </a:endParaRPr>
        </a:p>
      </dgm:t>
    </dgm:pt>
    <dgm:pt modelId="{5999DBEC-DEB3-4620-A6EA-9112EEB0EA8E}">
      <dgm:prSet phldrT="[Text]" custT="1"/>
      <dgm:spPr/>
      <dgm:t>
        <a:bodyPr/>
        <a:lstStyle/>
        <a:p>
          <a:pPr rtl="1"/>
          <a:r>
            <a:rPr lang="fa-IR" sz="2200" dirty="0" smtClean="0">
              <a:cs typeface="Koodak" pitchFamily="2" charset="-78"/>
            </a:rPr>
            <a:t>تدوين برنامه‌ جامع مديريت دانش</a:t>
          </a:r>
          <a:endParaRPr lang="en-US" sz="2200" dirty="0">
            <a:cs typeface="Koodak" pitchFamily="2" charset="-78"/>
          </a:endParaRPr>
        </a:p>
      </dgm:t>
    </dgm:pt>
    <dgm:pt modelId="{3284670D-C2F1-4034-8E58-2D4E1CB655F6}" type="parTrans" cxnId="{2984F793-1116-4345-90A6-8F0F2A65DEA8}">
      <dgm:prSet/>
      <dgm:spPr/>
      <dgm:t>
        <a:bodyPr/>
        <a:lstStyle/>
        <a:p>
          <a:endParaRPr lang="en-US"/>
        </a:p>
      </dgm:t>
    </dgm:pt>
    <dgm:pt modelId="{399D1B35-4DC6-4E0A-9234-6F90FBEE60DB}" type="sibTrans" cxnId="{2984F793-1116-4345-90A6-8F0F2A65DEA8}">
      <dgm:prSet/>
      <dgm:spPr/>
      <dgm:t>
        <a:bodyPr/>
        <a:lstStyle/>
        <a:p>
          <a:endParaRPr lang="en-US"/>
        </a:p>
      </dgm:t>
    </dgm:pt>
    <dgm:pt modelId="{2820F1F6-2086-43A6-B172-B96E925F165C}">
      <dgm:prSet phldrT="[Text]" custT="1"/>
      <dgm:spPr/>
      <dgm:t>
        <a:bodyPr/>
        <a:lstStyle/>
        <a:p>
          <a:pPr rtl="1"/>
          <a:r>
            <a:rPr lang="fa-IR" sz="2200" dirty="0" smtClean="0">
              <a:cs typeface="Koodak" pitchFamily="2" charset="-78"/>
            </a:rPr>
            <a:t>راه‌اندازي نظام جامع مديريت دانش</a:t>
          </a:r>
          <a:endParaRPr lang="en-US" sz="2200" dirty="0">
            <a:cs typeface="Koodak" pitchFamily="2" charset="-78"/>
          </a:endParaRPr>
        </a:p>
      </dgm:t>
    </dgm:pt>
    <dgm:pt modelId="{1513A73B-21BB-40B1-94A0-D0CECA6CB178}" type="parTrans" cxnId="{2122261A-62CA-4A2D-8A72-90D31FFB5A9A}">
      <dgm:prSet/>
      <dgm:spPr/>
      <dgm:t>
        <a:bodyPr/>
        <a:lstStyle/>
        <a:p>
          <a:endParaRPr lang="en-US"/>
        </a:p>
      </dgm:t>
    </dgm:pt>
    <dgm:pt modelId="{B12CAB7D-7D8E-49AA-9EBD-9FCE615A586E}" type="sibTrans" cxnId="{2122261A-62CA-4A2D-8A72-90D31FFB5A9A}">
      <dgm:prSet/>
      <dgm:spPr/>
      <dgm:t>
        <a:bodyPr/>
        <a:lstStyle/>
        <a:p>
          <a:endParaRPr lang="en-US"/>
        </a:p>
      </dgm:t>
    </dgm:pt>
    <dgm:pt modelId="{EEAAB009-F6E0-4AE0-87C3-E8A804B4D752}">
      <dgm:prSet phldrT="[Text]" custT="1"/>
      <dgm:spPr/>
      <dgm:t>
        <a:bodyPr/>
        <a:lstStyle/>
        <a:p>
          <a:pPr rtl="1"/>
          <a:r>
            <a:rPr lang="fa-IR" sz="2200" dirty="0" smtClean="0">
              <a:cs typeface="Koodak" pitchFamily="2" charset="-78"/>
            </a:rPr>
            <a:t>راه‌اندازي واحد مديريت دانش سازماني</a:t>
          </a:r>
          <a:endParaRPr lang="en-US" sz="2200" dirty="0">
            <a:cs typeface="Koodak" pitchFamily="2" charset="-78"/>
          </a:endParaRPr>
        </a:p>
      </dgm:t>
    </dgm:pt>
    <dgm:pt modelId="{46AC0C46-CDD3-45FB-B48C-B1425E1E818B}" type="parTrans" cxnId="{03B64CA5-B0A5-4361-925C-5832D1AD26CD}">
      <dgm:prSet/>
      <dgm:spPr/>
      <dgm:t>
        <a:bodyPr/>
        <a:lstStyle/>
        <a:p>
          <a:endParaRPr lang="en-US"/>
        </a:p>
      </dgm:t>
    </dgm:pt>
    <dgm:pt modelId="{6C96736C-8E2D-4D98-9D84-5F5A166D3EE5}" type="sibTrans" cxnId="{03B64CA5-B0A5-4361-925C-5832D1AD26CD}">
      <dgm:prSet/>
      <dgm:spPr/>
      <dgm:t>
        <a:bodyPr/>
        <a:lstStyle/>
        <a:p>
          <a:endParaRPr lang="en-US"/>
        </a:p>
      </dgm:t>
    </dgm:pt>
    <dgm:pt modelId="{AFC549D8-85E1-479D-B008-80BEFCCFB43A}">
      <dgm:prSet phldrT="[Text]" custT="1"/>
      <dgm:spPr/>
      <dgm:t>
        <a:bodyPr/>
        <a:lstStyle/>
        <a:p>
          <a:pPr rtl="1"/>
          <a:r>
            <a:rPr lang="fa-IR" sz="2200" dirty="0" smtClean="0">
              <a:cs typeface="Koodak" pitchFamily="2" charset="-78"/>
            </a:rPr>
            <a:t>مستندسازي دانش و تجارب</a:t>
          </a:r>
          <a:endParaRPr lang="en-US" sz="2200" dirty="0">
            <a:cs typeface="Koodak" pitchFamily="2" charset="-78"/>
          </a:endParaRPr>
        </a:p>
      </dgm:t>
    </dgm:pt>
    <dgm:pt modelId="{6254919B-F3C9-436E-9272-89D9670C4E93}" type="parTrans" cxnId="{34BF6D42-0531-47ED-8A1A-22EC94D05325}">
      <dgm:prSet/>
      <dgm:spPr/>
      <dgm:t>
        <a:bodyPr/>
        <a:lstStyle/>
        <a:p>
          <a:endParaRPr lang="en-US"/>
        </a:p>
      </dgm:t>
    </dgm:pt>
    <dgm:pt modelId="{F14872E3-FE75-4443-B389-26D63426E292}" type="sibTrans" cxnId="{34BF6D42-0531-47ED-8A1A-22EC94D05325}">
      <dgm:prSet/>
      <dgm:spPr/>
      <dgm:t>
        <a:bodyPr/>
        <a:lstStyle/>
        <a:p>
          <a:endParaRPr lang="en-US"/>
        </a:p>
      </dgm:t>
    </dgm:pt>
    <dgm:pt modelId="{27816582-F78C-4C06-98DB-639F9D7A0814}">
      <dgm:prSet phldrT="[Text]" custT="1"/>
      <dgm:spPr/>
      <dgm:t>
        <a:bodyPr/>
        <a:lstStyle/>
        <a:p>
          <a:pPr rtl="1"/>
          <a:r>
            <a:rPr lang="fa-IR" sz="2200" dirty="0" smtClean="0">
              <a:cs typeface="Koodak" pitchFamily="2" charset="-78"/>
            </a:rPr>
            <a:t>استخراج نقشة دانش</a:t>
          </a:r>
          <a:endParaRPr lang="en-US" sz="2200" dirty="0">
            <a:cs typeface="Koodak" pitchFamily="2" charset="-78"/>
          </a:endParaRPr>
        </a:p>
      </dgm:t>
    </dgm:pt>
    <dgm:pt modelId="{2EC899EA-A975-421A-B60C-C3301C043862}" type="parTrans" cxnId="{29D7304E-3521-47D8-9F08-314CF5195751}">
      <dgm:prSet/>
      <dgm:spPr/>
      <dgm:t>
        <a:bodyPr/>
        <a:lstStyle/>
        <a:p>
          <a:endParaRPr lang="en-US"/>
        </a:p>
      </dgm:t>
    </dgm:pt>
    <dgm:pt modelId="{D154F1AC-2DE1-4F53-8F27-5DAD5FDD2F2E}" type="sibTrans" cxnId="{29D7304E-3521-47D8-9F08-314CF5195751}">
      <dgm:prSet/>
      <dgm:spPr/>
      <dgm:t>
        <a:bodyPr/>
        <a:lstStyle/>
        <a:p>
          <a:endParaRPr lang="en-US"/>
        </a:p>
      </dgm:t>
    </dgm:pt>
    <dgm:pt modelId="{3186F90A-6B9F-4BBF-8ACD-5124C5775652}">
      <dgm:prSet phldrT="[Text]" custT="1"/>
      <dgm:spPr/>
      <dgm:t>
        <a:bodyPr/>
        <a:lstStyle/>
        <a:p>
          <a:pPr rtl="1"/>
          <a:r>
            <a:rPr lang="fa-IR" sz="2200" dirty="0" smtClean="0">
              <a:cs typeface="Koodak" pitchFamily="2" charset="-78"/>
            </a:rPr>
            <a:t>راه‌اندازي انجمن‌هاي خبرگي</a:t>
          </a:r>
          <a:endParaRPr lang="en-US" sz="2200" dirty="0">
            <a:cs typeface="Koodak" pitchFamily="2" charset="-78"/>
          </a:endParaRPr>
        </a:p>
      </dgm:t>
    </dgm:pt>
    <dgm:pt modelId="{14F80797-BD5B-4A8B-8BE8-238569996C17}" type="parTrans" cxnId="{F39E2C54-22BB-46FD-90A2-3032DB554BBF}">
      <dgm:prSet/>
      <dgm:spPr/>
      <dgm:t>
        <a:bodyPr/>
        <a:lstStyle/>
        <a:p>
          <a:endParaRPr lang="en-US"/>
        </a:p>
      </dgm:t>
    </dgm:pt>
    <dgm:pt modelId="{D6881D9A-0A9B-4194-8D4B-7F9628AC4EFC}" type="sibTrans" cxnId="{F39E2C54-22BB-46FD-90A2-3032DB554BBF}">
      <dgm:prSet/>
      <dgm:spPr/>
      <dgm:t>
        <a:bodyPr/>
        <a:lstStyle/>
        <a:p>
          <a:endParaRPr lang="en-US"/>
        </a:p>
      </dgm:t>
    </dgm:pt>
    <dgm:pt modelId="{0F95BFFC-23C1-4F0A-ADFC-438DF6FB9E30}">
      <dgm:prSet phldrT="[Text]" custT="1"/>
      <dgm:spPr/>
      <dgm:t>
        <a:bodyPr/>
        <a:lstStyle/>
        <a:p>
          <a:pPr rtl="1"/>
          <a:r>
            <a:rPr lang="fa-IR" sz="2200" dirty="0" smtClean="0">
              <a:cs typeface="Koodak" pitchFamily="2" charset="-78"/>
            </a:rPr>
            <a:t>راه‌اندازي نظام‌هاي مديريت دانش بخشي</a:t>
          </a:r>
          <a:endParaRPr lang="en-US" sz="2200" dirty="0">
            <a:cs typeface="Koodak" pitchFamily="2" charset="-78"/>
          </a:endParaRPr>
        </a:p>
      </dgm:t>
    </dgm:pt>
    <dgm:pt modelId="{53348C0B-E947-497F-A97C-D51141E17906}" type="parTrans" cxnId="{F8DE575F-A824-4128-91AA-75AE13C4D807}">
      <dgm:prSet/>
      <dgm:spPr/>
      <dgm:t>
        <a:bodyPr/>
        <a:lstStyle/>
        <a:p>
          <a:endParaRPr lang="en-US"/>
        </a:p>
      </dgm:t>
    </dgm:pt>
    <dgm:pt modelId="{4760B19A-4582-4236-9584-B8841B158923}" type="sibTrans" cxnId="{F8DE575F-A824-4128-91AA-75AE13C4D807}">
      <dgm:prSet/>
      <dgm:spPr/>
      <dgm:t>
        <a:bodyPr/>
        <a:lstStyle/>
        <a:p>
          <a:endParaRPr lang="en-US"/>
        </a:p>
      </dgm:t>
    </dgm:pt>
    <dgm:pt modelId="{5471BD94-49F2-49F9-94CC-71877BB11297}">
      <dgm:prSet phldrT="[Text]" custT="1"/>
      <dgm:spPr/>
      <dgm:t>
        <a:bodyPr/>
        <a:lstStyle/>
        <a:p>
          <a:pPr rtl="1"/>
          <a:r>
            <a:rPr lang="fa-IR" sz="2200" dirty="0" smtClean="0">
              <a:cs typeface="Koodak" pitchFamily="2" charset="-78"/>
            </a:rPr>
            <a:t>تعريف آموزش‌هاي مهارتي درون‌ سازماني</a:t>
          </a:r>
          <a:endParaRPr lang="en-US" sz="2200" dirty="0">
            <a:cs typeface="Koodak" pitchFamily="2" charset="-78"/>
          </a:endParaRPr>
        </a:p>
      </dgm:t>
    </dgm:pt>
    <dgm:pt modelId="{B739152E-4248-47D3-A95B-364A88D4B791}" type="parTrans" cxnId="{88B77359-772C-46A0-A2AE-0495B6DA02F6}">
      <dgm:prSet/>
      <dgm:spPr/>
      <dgm:t>
        <a:bodyPr/>
        <a:lstStyle/>
        <a:p>
          <a:endParaRPr lang="en-US"/>
        </a:p>
      </dgm:t>
    </dgm:pt>
    <dgm:pt modelId="{381AE7BD-41FF-4ED3-A08A-62C565251F4F}" type="sibTrans" cxnId="{88B77359-772C-46A0-A2AE-0495B6DA02F6}">
      <dgm:prSet/>
      <dgm:spPr/>
      <dgm:t>
        <a:bodyPr/>
        <a:lstStyle/>
        <a:p>
          <a:endParaRPr lang="en-US"/>
        </a:p>
      </dgm:t>
    </dgm:pt>
    <dgm:pt modelId="{2DA13876-756A-4B51-98E4-D66222F71B7B}">
      <dgm:prSet phldrT="[Text]" custT="1"/>
      <dgm:spPr/>
      <dgm:t>
        <a:bodyPr/>
        <a:lstStyle/>
        <a:p>
          <a:pPr rtl="1"/>
          <a:r>
            <a:rPr lang="fa-IR" sz="2200" dirty="0" smtClean="0">
              <a:cs typeface="Koodak" pitchFamily="2" charset="-78"/>
            </a:rPr>
            <a:t>راه‌اندازي دانشگاه سازماني</a:t>
          </a:r>
          <a:endParaRPr lang="en-US" sz="2200" dirty="0">
            <a:cs typeface="Koodak" pitchFamily="2" charset="-78"/>
          </a:endParaRPr>
        </a:p>
      </dgm:t>
    </dgm:pt>
    <dgm:pt modelId="{DCE6B4BD-A0FC-41C0-9C3F-1ED2A2297DB6}" type="parTrans" cxnId="{371D553E-EB67-4AA0-BFDB-6BB09A23E459}">
      <dgm:prSet/>
      <dgm:spPr/>
      <dgm:t>
        <a:bodyPr/>
        <a:lstStyle/>
        <a:p>
          <a:endParaRPr lang="en-US"/>
        </a:p>
      </dgm:t>
    </dgm:pt>
    <dgm:pt modelId="{E04083AA-CB92-452A-869F-F428C0B22AE1}" type="sibTrans" cxnId="{371D553E-EB67-4AA0-BFDB-6BB09A23E459}">
      <dgm:prSet/>
      <dgm:spPr/>
      <dgm:t>
        <a:bodyPr/>
        <a:lstStyle/>
        <a:p>
          <a:endParaRPr lang="en-US"/>
        </a:p>
      </dgm:t>
    </dgm:pt>
    <dgm:pt modelId="{7C5E66EC-3BEE-4940-8791-CDE046CE3B70}" type="pres">
      <dgm:prSet presAssocID="{5D4A14F2-F190-4C19-9743-4DB311A81AC8}" presName="composite" presStyleCnt="0">
        <dgm:presLayoutVars>
          <dgm:chMax val="5"/>
          <dgm:dir val="rev"/>
          <dgm:animLvl val="ctr"/>
          <dgm:resizeHandles val="exact"/>
        </dgm:presLayoutVars>
      </dgm:prSet>
      <dgm:spPr/>
      <dgm:t>
        <a:bodyPr/>
        <a:lstStyle/>
        <a:p>
          <a:endParaRPr lang="en-US"/>
        </a:p>
      </dgm:t>
    </dgm:pt>
    <dgm:pt modelId="{91D30E40-F8AD-45BC-B4B2-E3D7B1216F03}" type="pres">
      <dgm:prSet presAssocID="{5D4A14F2-F190-4C19-9743-4DB311A81AC8}" presName="cycle" presStyleCnt="0"/>
      <dgm:spPr/>
    </dgm:pt>
    <dgm:pt modelId="{DC627DE1-5DB6-406E-8004-34ED4AC0BB1A}" type="pres">
      <dgm:prSet presAssocID="{5D4A14F2-F190-4C19-9743-4DB311A81AC8}" presName="centerShape" presStyleCnt="0"/>
      <dgm:spPr/>
    </dgm:pt>
    <dgm:pt modelId="{58FE98B1-DE6F-4E0C-BBAE-6F98F2E58BD8}" type="pres">
      <dgm:prSet presAssocID="{5D4A14F2-F190-4C19-9743-4DB311A81AC8}" presName="connSite" presStyleLbl="node1" presStyleIdx="0" presStyleCnt="3"/>
      <dgm:spPr/>
    </dgm:pt>
    <dgm:pt modelId="{0D8504E3-D1A8-42AD-A1C5-8137E7F61FAC}" type="pres">
      <dgm:prSet presAssocID="{5D4A14F2-F190-4C19-9743-4DB311A81AC8}" presName="visible"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dgm:spPr>
      <dgm:t>
        <a:bodyPr/>
        <a:lstStyle/>
        <a:p>
          <a:endParaRPr lang="en-US"/>
        </a:p>
      </dgm:t>
    </dgm:pt>
    <dgm:pt modelId="{E94BC954-C532-46DB-8D95-73F562C4917B}" type="pres">
      <dgm:prSet presAssocID="{3183C018-3A70-4FAC-BC5B-171F8BF82196}" presName="Name25" presStyleLbl="parChTrans1D1" presStyleIdx="0" presStyleCnt="2"/>
      <dgm:spPr/>
      <dgm:t>
        <a:bodyPr/>
        <a:lstStyle/>
        <a:p>
          <a:endParaRPr lang="en-US"/>
        </a:p>
      </dgm:t>
    </dgm:pt>
    <dgm:pt modelId="{A90D9A7D-CCDE-48D1-8A10-A4C5E0D4CB71}" type="pres">
      <dgm:prSet presAssocID="{83F10858-142E-4D62-96CF-8AACEE308508}" presName="node" presStyleCnt="0"/>
      <dgm:spPr/>
    </dgm:pt>
    <dgm:pt modelId="{E74F246F-26D8-415A-98EB-0E3040341B09}" type="pres">
      <dgm:prSet presAssocID="{83F10858-142E-4D62-96CF-8AACEE308508}" presName="parentNode" presStyleLbl="node1" presStyleIdx="1" presStyleCnt="3">
        <dgm:presLayoutVars>
          <dgm:chMax val="1"/>
          <dgm:bulletEnabled val="1"/>
        </dgm:presLayoutVars>
      </dgm:prSet>
      <dgm:spPr/>
      <dgm:t>
        <a:bodyPr/>
        <a:lstStyle/>
        <a:p>
          <a:endParaRPr lang="en-US"/>
        </a:p>
      </dgm:t>
    </dgm:pt>
    <dgm:pt modelId="{453583A2-8DAC-40B1-A35E-82D63C4B9D8A}" type="pres">
      <dgm:prSet presAssocID="{83F10858-142E-4D62-96CF-8AACEE308508}" presName="childNode" presStyleLbl="revTx" presStyleIdx="0" presStyleCnt="2">
        <dgm:presLayoutVars>
          <dgm:bulletEnabled val="1"/>
        </dgm:presLayoutVars>
      </dgm:prSet>
      <dgm:spPr/>
      <dgm:t>
        <a:bodyPr/>
        <a:lstStyle/>
        <a:p>
          <a:endParaRPr lang="en-US"/>
        </a:p>
      </dgm:t>
    </dgm:pt>
    <dgm:pt modelId="{B8883A4E-2CAC-46A9-9F8A-8E1197D99331}" type="pres">
      <dgm:prSet presAssocID="{7A2CD41B-904E-4B27-8D25-6CF2BC71FCDB}" presName="Name25" presStyleLbl="parChTrans1D1" presStyleIdx="1" presStyleCnt="2"/>
      <dgm:spPr/>
      <dgm:t>
        <a:bodyPr/>
        <a:lstStyle/>
        <a:p>
          <a:endParaRPr lang="en-US"/>
        </a:p>
      </dgm:t>
    </dgm:pt>
    <dgm:pt modelId="{4ECD8AB6-5F08-491E-9250-25C669D40AAE}" type="pres">
      <dgm:prSet presAssocID="{8E006979-A515-4EDA-ACAA-03298D5DE15E}" presName="node" presStyleCnt="0"/>
      <dgm:spPr/>
    </dgm:pt>
    <dgm:pt modelId="{7675F0E1-950A-454E-A2A1-E381B1443F77}" type="pres">
      <dgm:prSet presAssocID="{8E006979-A515-4EDA-ACAA-03298D5DE15E}" presName="parentNode" presStyleLbl="node1" presStyleIdx="2" presStyleCnt="3">
        <dgm:presLayoutVars>
          <dgm:chMax val="1"/>
          <dgm:bulletEnabled val="1"/>
        </dgm:presLayoutVars>
      </dgm:prSet>
      <dgm:spPr/>
      <dgm:t>
        <a:bodyPr/>
        <a:lstStyle/>
        <a:p>
          <a:endParaRPr lang="en-US"/>
        </a:p>
      </dgm:t>
    </dgm:pt>
    <dgm:pt modelId="{F412ABB6-93F2-480D-AA90-4E043A08A4CF}" type="pres">
      <dgm:prSet presAssocID="{8E006979-A515-4EDA-ACAA-03298D5DE15E}" presName="childNode" presStyleLbl="revTx" presStyleIdx="1" presStyleCnt="2">
        <dgm:presLayoutVars>
          <dgm:bulletEnabled val="1"/>
        </dgm:presLayoutVars>
      </dgm:prSet>
      <dgm:spPr/>
      <dgm:t>
        <a:bodyPr/>
        <a:lstStyle/>
        <a:p>
          <a:endParaRPr lang="en-US"/>
        </a:p>
      </dgm:t>
    </dgm:pt>
  </dgm:ptLst>
  <dgm:cxnLst>
    <dgm:cxn modelId="{7634604B-D90D-419A-AAF4-0BAD9B9B5CD4}" type="presOf" srcId="{8E006979-A515-4EDA-ACAA-03298D5DE15E}" destId="{7675F0E1-950A-454E-A2A1-E381B1443F77}" srcOrd="0" destOrd="0" presId="urn:microsoft.com/office/officeart/2005/8/layout/radial2"/>
    <dgm:cxn modelId="{D6223BC6-D833-46A3-94C9-63193816C732}" type="presOf" srcId="{5471BD94-49F2-49F9-94CC-71877BB11297}" destId="{F412ABB6-93F2-480D-AA90-4E043A08A4CF}" srcOrd="0" destOrd="4" presId="urn:microsoft.com/office/officeart/2005/8/layout/radial2"/>
    <dgm:cxn modelId="{E112E0D2-FA31-403D-8FEF-E6E9393D4929}" type="presOf" srcId="{2820F1F6-2086-43A6-B172-B96E925F165C}" destId="{453583A2-8DAC-40B1-A35E-82D63C4B9D8A}" srcOrd="0" destOrd="2" presId="urn:microsoft.com/office/officeart/2005/8/layout/radial2"/>
    <dgm:cxn modelId="{1E40BFCF-F880-4D17-93A3-70DC650EFF76}" type="presOf" srcId="{27816582-F78C-4C06-98DB-639F9D7A0814}" destId="{453583A2-8DAC-40B1-A35E-82D63C4B9D8A}" srcOrd="0" destOrd="4" presId="urn:microsoft.com/office/officeart/2005/8/layout/radial2"/>
    <dgm:cxn modelId="{A8AF8413-85A3-4FD2-996C-A71464C3C47C}" type="presOf" srcId="{3186F90A-6B9F-4BBF-8ACD-5124C5775652}" destId="{F412ABB6-93F2-480D-AA90-4E043A08A4CF}" srcOrd="0" destOrd="2" presId="urn:microsoft.com/office/officeart/2005/8/layout/radial2"/>
    <dgm:cxn modelId="{F39E2C54-22BB-46FD-90A2-3032DB554BBF}" srcId="{8E006979-A515-4EDA-ACAA-03298D5DE15E}" destId="{3186F90A-6B9F-4BBF-8ACD-5124C5775652}" srcOrd="2" destOrd="0" parTransId="{14F80797-BD5B-4A8B-8BE8-238569996C17}" sibTransId="{D6881D9A-0A9B-4194-8D4B-7F9628AC4EFC}"/>
    <dgm:cxn modelId="{0B9C7D21-0105-4847-861A-E3CCE526CD0B}" type="presOf" srcId="{2DA13876-756A-4B51-98E4-D66222F71B7B}" destId="{453583A2-8DAC-40B1-A35E-82D63C4B9D8A}" srcOrd="0" destOrd="5" presId="urn:microsoft.com/office/officeart/2005/8/layout/radial2"/>
    <dgm:cxn modelId="{8C64E8D5-92F7-4456-B689-90AB0521FAC6}" type="presOf" srcId="{AEBB5C73-66B8-43E6-B58E-229D4F81BDE5}" destId="{F412ABB6-93F2-480D-AA90-4E043A08A4CF}" srcOrd="0" destOrd="0" presId="urn:microsoft.com/office/officeart/2005/8/layout/radial2"/>
    <dgm:cxn modelId="{88B77359-772C-46A0-A2AE-0495B6DA02F6}" srcId="{8E006979-A515-4EDA-ACAA-03298D5DE15E}" destId="{5471BD94-49F2-49F9-94CC-71877BB11297}" srcOrd="4" destOrd="0" parTransId="{B739152E-4248-47D3-A95B-364A88D4B791}" sibTransId="{381AE7BD-41FF-4ED3-A08A-62C565251F4F}"/>
    <dgm:cxn modelId="{8DF5C587-1EDC-4974-9F0D-265CF3A7DE0B}" srcId="{83F10858-142E-4D62-96CF-8AACEE308508}" destId="{661BDE14-8EA5-4C52-B292-06278266E2BD}" srcOrd="0" destOrd="0" parTransId="{5C514FB3-062B-4160-9803-495FFCF3D1E1}" sibTransId="{4FA5F963-6DC0-4F53-A2A7-342805F63623}"/>
    <dgm:cxn modelId="{D24B5269-E2BC-44CD-B137-7B1A201E9535}" type="presOf" srcId="{7A2CD41B-904E-4B27-8D25-6CF2BC71FCDB}" destId="{B8883A4E-2CAC-46A9-9F8A-8E1197D99331}" srcOrd="0" destOrd="0" presId="urn:microsoft.com/office/officeart/2005/8/layout/radial2"/>
    <dgm:cxn modelId="{34BF6D42-0531-47ED-8A1A-22EC94D05325}" srcId="{8E006979-A515-4EDA-ACAA-03298D5DE15E}" destId="{AFC549D8-85E1-479D-B008-80BEFCCFB43A}" srcOrd="1" destOrd="0" parTransId="{6254919B-F3C9-436E-9272-89D9670C4E93}" sibTransId="{F14872E3-FE75-4443-B389-26D63426E292}"/>
    <dgm:cxn modelId="{4495A124-B840-4DBD-B91A-CD4B1B10808A}" type="presOf" srcId="{EEAAB009-F6E0-4AE0-87C3-E8A804B4D752}" destId="{453583A2-8DAC-40B1-A35E-82D63C4B9D8A}" srcOrd="0" destOrd="3" presId="urn:microsoft.com/office/officeart/2005/8/layout/radial2"/>
    <dgm:cxn modelId="{CCCDC1BF-EE2A-4FED-898C-F5835B2017AD}" type="presOf" srcId="{5D4A14F2-F190-4C19-9743-4DB311A81AC8}" destId="{7C5E66EC-3BEE-4940-8791-CDE046CE3B70}" srcOrd="0" destOrd="0" presId="urn:microsoft.com/office/officeart/2005/8/layout/radial2"/>
    <dgm:cxn modelId="{2984F793-1116-4345-90A6-8F0F2A65DEA8}" srcId="{83F10858-142E-4D62-96CF-8AACEE308508}" destId="{5999DBEC-DEB3-4620-A6EA-9112EEB0EA8E}" srcOrd="1" destOrd="0" parTransId="{3284670D-C2F1-4034-8E58-2D4E1CB655F6}" sibTransId="{399D1B35-4DC6-4E0A-9234-6F90FBEE60DB}"/>
    <dgm:cxn modelId="{DD40B181-0F01-47A2-B70A-6786DFFA9B6A}" type="presOf" srcId="{AFC549D8-85E1-479D-B008-80BEFCCFB43A}" destId="{F412ABB6-93F2-480D-AA90-4E043A08A4CF}" srcOrd="0" destOrd="1" presId="urn:microsoft.com/office/officeart/2005/8/layout/radial2"/>
    <dgm:cxn modelId="{03B64CA5-B0A5-4361-925C-5832D1AD26CD}" srcId="{83F10858-142E-4D62-96CF-8AACEE308508}" destId="{EEAAB009-F6E0-4AE0-87C3-E8A804B4D752}" srcOrd="3" destOrd="0" parTransId="{46AC0C46-CDD3-45FB-B48C-B1425E1E818B}" sibTransId="{6C96736C-8E2D-4D98-9D84-5F5A166D3EE5}"/>
    <dgm:cxn modelId="{8354EDB7-A879-4A64-88ED-C7B567A80B6F}" type="presOf" srcId="{5999DBEC-DEB3-4620-A6EA-9112EEB0EA8E}" destId="{453583A2-8DAC-40B1-A35E-82D63C4B9D8A}" srcOrd="0" destOrd="1" presId="urn:microsoft.com/office/officeart/2005/8/layout/radial2"/>
    <dgm:cxn modelId="{F8DE575F-A824-4128-91AA-75AE13C4D807}" srcId="{8E006979-A515-4EDA-ACAA-03298D5DE15E}" destId="{0F95BFFC-23C1-4F0A-ADFC-438DF6FB9E30}" srcOrd="3" destOrd="0" parTransId="{53348C0B-E947-497F-A97C-D51141E17906}" sibTransId="{4760B19A-4582-4236-9584-B8841B158923}"/>
    <dgm:cxn modelId="{B659275A-15B5-4FD3-BC1B-8FEEC5950590}" srcId="{8E006979-A515-4EDA-ACAA-03298D5DE15E}" destId="{AEBB5C73-66B8-43E6-B58E-229D4F81BDE5}" srcOrd="0" destOrd="0" parTransId="{696DB13B-12E6-422D-8E02-AB10BF351FF8}" sibTransId="{D72F1DEC-B8C1-438F-867F-A389F0FC3F6B}"/>
    <dgm:cxn modelId="{78D88301-C73C-4679-8515-BA5026091AF0}" type="presOf" srcId="{3183C018-3A70-4FAC-BC5B-171F8BF82196}" destId="{E94BC954-C532-46DB-8D95-73F562C4917B}" srcOrd="0" destOrd="0" presId="urn:microsoft.com/office/officeart/2005/8/layout/radial2"/>
    <dgm:cxn modelId="{967A400D-D068-4A62-B836-37D21B348C6F}" type="presOf" srcId="{0F95BFFC-23C1-4F0A-ADFC-438DF6FB9E30}" destId="{F412ABB6-93F2-480D-AA90-4E043A08A4CF}" srcOrd="0" destOrd="3" presId="urn:microsoft.com/office/officeart/2005/8/layout/radial2"/>
    <dgm:cxn modelId="{F326693A-B68F-471E-A4B0-18606973AC01}" srcId="{5D4A14F2-F190-4C19-9743-4DB311A81AC8}" destId="{83F10858-142E-4D62-96CF-8AACEE308508}" srcOrd="0" destOrd="0" parTransId="{3183C018-3A70-4FAC-BC5B-171F8BF82196}" sibTransId="{EA3CC8DF-5236-41A2-8543-B6EFE0B78BBF}"/>
    <dgm:cxn modelId="{CCA15EE0-65AF-4040-9CBD-81513CC4E42B}" srcId="{5D4A14F2-F190-4C19-9743-4DB311A81AC8}" destId="{8E006979-A515-4EDA-ACAA-03298D5DE15E}" srcOrd="1" destOrd="0" parTransId="{7A2CD41B-904E-4B27-8D25-6CF2BC71FCDB}" sibTransId="{5AD639CF-A623-4D31-A367-686FB8480521}"/>
    <dgm:cxn modelId="{2122261A-62CA-4A2D-8A72-90D31FFB5A9A}" srcId="{83F10858-142E-4D62-96CF-8AACEE308508}" destId="{2820F1F6-2086-43A6-B172-B96E925F165C}" srcOrd="2" destOrd="0" parTransId="{1513A73B-21BB-40B1-94A0-D0CECA6CB178}" sibTransId="{B12CAB7D-7D8E-49AA-9EBD-9FCE615A586E}"/>
    <dgm:cxn modelId="{02DA5988-1077-45E1-AC4E-6E4096584DC7}" type="presOf" srcId="{83F10858-142E-4D62-96CF-8AACEE308508}" destId="{E74F246F-26D8-415A-98EB-0E3040341B09}" srcOrd="0" destOrd="0" presId="urn:microsoft.com/office/officeart/2005/8/layout/radial2"/>
    <dgm:cxn modelId="{A3571CC0-6CC8-4CC1-99CE-1E68D382A192}" type="presOf" srcId="{661BDE14-8EA5-4C52-B292-06278266E2BD}" destId="{453583A2-8DAC-40B1-A35E-82D63C4B9D8A}" srcOrd="0" destOrd="0" presId="urn:microsoft.com/office/officeart/2005/8/layout/radial2"/>
    <dgm:cxn modelId="{29D7304E-3521-47D8-9F08-314CF5195751}" srcId="{83F10858-142E-4D62-96CF-8AACEE308508}" destId="{27816582-F78C-4C06-98DB-639F9D7A0814}" srcOrd="4" destOrd="0" parTransId="{2EC899EA-A975-421A-B60C-C3301C043862}" sibTransId="{D154F1AC-2DE1-4F53-8F27-5DAD5FDD2F2E}"/>
    <dgm:cxn modelId="{371D553E-EB67-4AA0-BFDB-6BB09A23E459}" srcId="{83F10858-142E-4D62-96CF-8AACEE308508}" destId="{2DA13876-756A-4B51-98E4-D66222F71B7B}" srcOrd="5" destOrd="0" parTransId="{DCE6B4BD-A0FC-41C0-9C3F-1ED2A2297DB6}" sibTransId="{E04083AA-CB92-452A-869F-F428C0B22AE1}"/>
    <dgm:cxn modelId="{EB30E163-8C16-474C-8D06-39647B374850}" type="presParOf" srcId="{7C5E66EC-3BEE-4940-8791-CDE046CE3B70}" destId="{91D30E40-F8AD-45BC-B4B2-E3D7B1216F03}" srcOrd="0" destOrd="0" presId="urn:microsoft.com/office/officeart/2005/8/layout/radial2"/>
    <dgm:cxn modelId="{57A2CD42-2DDE-4949-8115-C019451C896C}" type="presParOf" srcId="{91D30E40-F8AD-45BC-B4B2-E3D7B1216F03}" destId="{DC627DE1-5DB6-406E-8004-34ED4AC0BB1A}" srcOrd="0" destOrd="0" presId="urn:microsoft.com/office/officeart/2005/8/layout/radial2"/>
    <dgm:cxn modelId="{0FA7DC45-467E-49AE-965D-D68C34343184}" type="presParOf" srcId="{DC627DE1-5DB6-406E-8004-34ED4AC0BB1A}" destId="{58FE98B1-DE6F-4E0C-BBAE-6F98F2E58BD8}" srcOrd="0" destOrd="0" presId="urn:microsoft.com/office/officeart/2005/8/layout/radial2"/>
    <dgm:cxn modelId="{B8D2CCFF-E23C-4AF5-9ACD-4576D6CCDC88}" type="presParOf" srcId="{DC627DE1-5DB6-406E-8004-34ED4AC0BB1A}" destId="{0D8504E3-D1A8-42AD-A1C5-8137E7F61FAC}" srcOrd="1" destOrd="0" presId="urn:microsoft.com/office/officeart/2005/8/layout/radial2"/>
    <dgm:cxn modelId="{24FDDA38-30E4-4336-BD1E-7E5D9E3D4CEB}" type="presParOf" srcId="{91D30E40-F8AD-45BC-B4B2-E3D7B1216F03}" destId="{E94BC954-C532-46DB-8D95-73F562C4917B}" srcOrd="1" destOrd="0" presId="urn:microsoft.com/office/officeart/2005/8/layout/radial2"/>
    <dgm:cxn modelId="{72A6DBF4-140B-4B2B-8428-F5E02966A28E}" type="presParOf" srcId="{91D30E40-F8AD-45BC-B4B2-E3D7B1216F03}" destId="{A90D9A7D-CCDE-48D1-8A10-A4C5E0D4CB71}" srcOrd="2" destOrd="0" presId="urn:microsoft.com/office/officeart/2005/8/layout/radial2"/>
    <dgm:cxn modelId="{287971A9-A16C-4968-AFC0-47AEF903004E}" type="presParOf" srcId="{A90D9A7D-CCDE-48D1-8A10-A4C5E0D4CB71}" destId="{E74F246F-26D8-415A-98EB-0E3040341B09}" srcOrd="0" destOrd="0" presId="urn:microsoft.com/office/officeart/2005/8/layout/radial2"/>
    <dgm:cxn modelId="{FECB3752-DFAE-4DED-A265-327B53A86EA7}" type="presParOf" srcId="{A90D9A7D-CCDE-48D1-8A10-A4C5E0D4CB71}" destId="{453583A2-8DAC-40B1-A35E-82D63C4B9D8A}" srcOrd="1" destOrd="0" presId="urn:microsoft.com/office/officeart/2005/8/layout/radial2"/>
    <dgm:cxn modelId="{400A8B9A-6AB2-41C0-B507-2E404ECCBE55}" type="presParOf" srcId="{91D30E40-F8AD-45BC-B4B2-E3D7B1216F03}" destId="{B8883A4E-2CAC-46A9-9F8A-8E1197D99331}" srcOrd="3" destOrd="0" presId="urn:microsoft.com/office/officeart/2005/8/layout/radial2"/>
    <dgm:cxn modelId="{E515740C-3F00-422B-99D4-F00827F44893}" type="presParOf" srcId="{91D30E40-F8AD-45BC-B4B2-E3D7B1216F03}" destId="{4ECD8AB6-5F08-491E-9250-25C669D40AAE}" srcOrd="4" destOrd="0" presId="urn:microsoft.com/office/officeart/2005/8/layout/radial2"/>
    <dgm:cxn modelId="{9D572D0D-C6C0-4776-A779-454FA697B886}" type="presParOf" srcId="{4ECD8AB6-5F08-491E-9250-25C669D40AAE}" destId="{7675F0E1-950A-454E-A2A1-E381B1443F77}" srcOrd="0" destOrd="0" presId="urn:microsoft.com/office/officeart/2005/8/layout/radial2"/>
    <dgm:cxn modelId="{18055FC5-B69A-4DAF-8976-0A753919DF4C}" type="presParOf" srcId="{4ECD8AB6-5F08-491E-9250-25C669D40AAE}" destId="{F412ABB6-93F2-480D-AA90-4E043A08A4CF}"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C0FB6-5265-4D98-92BF-8F2E207A5821}">
      <dsp:nvSpPr>
        <dsp:cNvPr id="0" name=""/>
        <dsp:cNvSpPr/>
      </dsp:nvSpPr>
      <dsp:spPr>
        <a:xfrm>
          <a:off x="0" y="5655492"/>
          <a:ext cx="8534400" cy="742280"/>
        </a:xfrm>
        <a:prstGeom prst="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fa-IR" sz="3200" b="1" kern="1200" dirty="0" smtClean="0">
              <a:solidFill>
                <a:schemeClr val="tx1">
                  <a:lumMod val="95000"/>
                  <a:lumOff val="5000"/>
                </a:schemeClr>
              </a:solidFill>
              <a:effectLst/>
              <a:cs typeface="B Zar" pitchFamily="2" charset="-78"/>
            </a:rPr>
            <a:t>ابعاد استقرار مدیریت دانش در سازمان</a:t>
          </a:r>
          <a:endParaRPr lang="en-US" sz="3200" b="1" kern="1200" dirty="0">
            <a:solidFill>
              <a:schemeClr val="tx1">
                <a:lumMod val="95000"/>
                <a:lumOff val="5000"/>
              </a:schemeClr>
            </a:solidFill>
            <a:effectLst/>
            <a:cs typeface="B Zar" pitchFamily="2" charset="-78"/>
          </a:endParaRPr>
        </a:p>
      </dsp:txBody>
      <dsp:txXfrm>
        <a:off x="0" y="5655492"/>
        <a:ext cx="8534400" cy="742280"/>
      </dsp:txXfrm>
    </dsp:sp>
    <dsp:sp modelId="{91F1658F-A3FA-48E1-A9C9-48D4083849C0}">
      <dsp:nvSpPr>
        <dsp:cNvPr id="0" name=""/>
        <dsp:cNvSpPr/>
      </dsp:nvSpPr>
      <dsp:spPr>
        <a:xfrm rot="10800000">
          <a:off x="0" y="4524999"/>
          <a:ext cx="8534400" cy="1141627"/>
        </a:xfrm>
        <a:prstGeom prst="upArrowCallout">
          <a:avLst/>
        </a:prstGeom>
        <a:gradFill rotWithShape="0">
          <a:gsLst>
            <a:gs pos="0">
              <a:schemeClr val="accent3">
                <a:hueOff val="2250053"/>
                <a:satOff val="-3376"/>
                <a:lumOff val="-549"/>
                <a:alphaOff val="0"/>
                <a:shade val="51000"/>
                <a:satMod val="130000"/>
              </a:schemeClr>
            </a:gs>
            <a:gs pos="80000">
              <a:schemeClr val="accent3">
                <a:hueOff val="2250053"/>
                <a:satOff val="-3376"/>
                <a:lumOff val="-549"/>
                <a:alphaOff val="0"/>
                <a:shade val="93000"/>
                <a:satMod val="130000"/>
              </a:schemeClr>
            </a:gs>
            <a:gs pos="100000">
              <a:schemeClr val="accent3">
                <a:hueOff val="2250053"/>
                <a:satOff val="-3376"/>
                <a:lumOff val="-54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fa-IR" sz="3200" b="1" kern="1200" dirty="0" smtClean="0">
              <a:solidFill>
                <a:schemeClr val="tx1">
                  <a:lumMod val="95000"/>
                  <a:lumOff val="5000"/>
                </a:schemeClr>
              </a:solidFill>
              <a:effectLst/>
              <a:cs typeface="B Zar" pitchFamily="2" charset="-78"/>
            </a:rPr>
            <a:t>ابعاد ساختاری در استقرار مدیریت دانش</a:t>
          </a:r>
          <a:endParaRPr lang="en-US" sz="3200" b="1" kern="1200" dirty="0">
            <a:solidFill>
              <a:schemeClr val="tx1">
                <a:lumMod val="95000"/>
                <a:lumOff val="5000"/>
              </a:schemeClr>
            </a:solidFill>
            <a:effectLst/>
            <a:cs typeface="B Zar" pitchFamily="2" charset="-78"/>
          </a:endParaRPr>
        </a:p>
      </dsp:txBody>
      <dsp:txXfrm rot="10800000">
        <a:off x="0" y="4524999"/>
        <a:ext cx="8534400" cy="741795"/>
      </dsp:txXfrm>
    </dsp:sp>
    <dsp:sp modelId="{0D04CF52-6EA5-4C28-8A82-FEC675CA3F48}">
      <dsp:nvSpPr>
        <dsp:cNvPr id="0" name=""/>
        <dsp:cNvSpPr/>
      </dsp:nvSpPr>
      <dsp:spPr>
        <a:xfrm rot="10800000">
          <a:off x="0" y="3394506"/>
          <a:ext cx="8534400" cy="1141627"/>
        </a:xfrm>
        <a:prstGeom prst="upArrowCallout">
          <a:avLst/>
        </a:prstGeom>
        <a:gradFill rotWithShape="0">
          <a:gsLst>
            <a:gs pos="0">
              <a:schemeClr val="accent3">
                <a:hueOff val="4500106"/>
                <a:satOff val="-6752"/>
                <a:lumOff val="-1098"/>
                <a:alphaOff val="0"/>
                <a:shade val="51000"/>
                <a:satMod val="130000"/>
              </a:schemeClr>
            </a:gs>
            <a:gs pos="80000">
              <a:schemeClr val="accent3">
                <a:hueOff val="4500106"/>
                <a:satOff val="-6752"/>
                <a:lumOff val="-1098"/>
                <a:alphaOff val="0"/>
                <a:shade val="93000"/>
                <a:satMod val="130000"/>
              </a:schemeClr>
            </a:gs>
            <a:gs pos="100000">
              <a:schemeClr val="accent3">
                <a:hueOff val="4500106"/>
                <a:satOff val="-6752"/>
                <a:lumOff val="-10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fa-IR" sz="3200" b="1" kern="1200" dirty="0" smtClean="0">
              <a:solidFill>
                <a:schemeClr val="tx1">
                  <a:lumMod val="95000"/>
                  <a:lumOff val="5000"/>
                </a:schemeClr>
              </a:solidFill>
              <a:effectLst/>
              <a:cs typeface="B Zar" pitchFamily="2" charset="-78"/>
            </a:rPr>
            <a:t>فرایند کشف دانش</a:t>
          </a:r>
          <a:endParaRPr lang="en-US" sz="3200" b="1" kern="1200" dirty="0">
            <a:solidFill>
              <a:schemeClr val="tx1">
                <a:lumMod val="95000"/>
                <a:lumOff val="5000"/>
              </a:schemeClr>
            </a:solidFill>
            <a:effectLst/>
            <a:cs typeface="B Zar" pitchFamily="2" charset="-78"/>
          </a:endParaRPr>
        </a:p>
      </dsp:txBody>
      <dsp:txXfrm rot="10800000">
        <a:off x="0" y="3394506"/>
        <a:ext cx="8534400" cy="741795"/>
      </dsp:txXfrm>
    </dsp:sp>
    <dsp:sp modelId="{0C5C1E86-55E6-46B1-8237-380FB9F9753A}">
      <dsp:nvSpPr>
        <dsp:cNvPr id="0" name=""/>
        <dsp:cNvSpPr/>
      </dsp:nvSpPr>
      <dsp:spPr>
        <a:xfrm rot="10800000">
          <a:off x="0" y="2264013"/>
          <a:ext cx="8534400" cy="1141627"/>
        </a:xfrm>
        <a:prstGeom prst="upArrowCallout">
          <a:avLst/>
        </a:prstGeom>
        <a:gradFill rotWithShape="0">
          <a:gsLst>
            <a:gs pos="0">
              <a:schemeClr val="accent3">
                <a:hueOff val="6750158"/>
                <a:satOff val="-10128"/>
                <a:lumOff val="-1647"/>
                <a:alphaOff val="0"/>
                <a:shade val="51000"/>
                <a:satMod val="130000"/>
              </a:schemeClr>
            </a:gs>
            <a:gs pos="80000">
              <a:schemeClr val="accent3">
                <a:hueOff val="6750158"/>
                <a:satOff val="-10128"/>
                <a:lumOff val="-1647"/>
                <a:alphaOff val="0"/>
                <a:shade val="93000"/>
                <a:satMod val="130000"/>
              </a:schemeClr>
            </a:gs>
            <a:gs pos="100000">
              <a:schemeClr val="accent3">
                <a:hueOff val="6750158"/>
                <a:satOff val="-10128"/>
                <a:lumOff val="-164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fa-IR" sz="3200" b="1" kern="1200" dirty="0" smtClean="0">
              <a:solidFill>
                <a:schemeClr val="tx1">
                  <a:lumMod val="95000"/>
                  <a:lumOff val="5000"/>
                </a:schemeClr>
              </a:solidFill>
              <a:effectLst/>
              <a:cs typeface="B Zar" pitchFamily="2" charset="-78"/>
            </a:rPr>
            <a:t>فرایند تبدیل دانش</a:t>
          </a:r>
          <a:endParaRPr lang="en-US" sz="3200" b="1" kern="1200" dirty="0">
            <a:solidFill>
              <a:schemeClr val="tx1">
                <a:lumMod val="95000"/>
                <a:lumOff val="5000"/>
              </a:schemeClr>
            </a:solidFill>
            <a:effectLst/>
            <a:cs typeface="B Zar" pitchFamily="2" charset="-78"/>
          </a:endParaRPr>
        </a:p>
      </dsp:txBody>
      <dsp:txXfrm rot="10800000">
        <a:off x="0" y="2264013"/>
        <a:ext cx="8534400" cy="741795"/>
      </dsp:txXfrm>
    </dsp:sp>
    <dsp:sp modelId="{E16B7777-0932-4CBF-A038-7803181D75E9}">
      <dsp:nvSpPr>
        <dsp:cNvPr id="0" name=""/>
        <dsp:cNvSpPr/>
      </dsp:nvSpPr>
      <dsp:spPr>
        <a:xfrm rot="10800000">
          <a:off x="0" y="1133520"/>
          <a:ext cx="8534400" cy="1141627"/>
        </a:xfrm>
        <a:prstGeom prst="upArrowCallout">
          <a:avLst/>
        </a:prstGeom>
        <a:gradFill rotWithShape="0">
          <a:gsLst>
            <a:gs pos="0">
              <a:schemeClr val="accent3">
                <a:hueOff val="9000211"/>
                <a:satOff val="-13504"/>
                <a:lumOff val="-2196"/>
                <a:alphaOff val="0"/>
                <a:shade val="51000"/>
                <a:satMod val="130000"/>
              </a:schemeClr>
            </a:gs>
            <a:gs pos="80000">
              <a:schemeClr val="accent3">
                <a:hueOff val="9000211"/>
                <a:satOff val="-13504"/>
                <a:lumOff val="-2196"/>
                <a:alphaOff val="0"/>
                <a:shade val="93000"/>
                <a:satMod val="130000"/>
              </a:schemeClr>
            </a:gs>
            <a:gs pos="100000">
              <a:schemeClr val="accent3">
                <a:hueOff val="9000211"/>
                <a:satOff val="-13504"/>
                <a:lumOff val="-219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fa-IR" sz="3200" b="1" kern="1200" dirty="0" smtClean="0">
              <a:solidFill>
                <a:schemeClr val="tx1">
                  <a:lumMod val="95000"/>
                  <a:lumOff val="5000"/>
                </a:schemeClr>
              </a:solidFill>
              <a:effectLst/>
              <a:cs typeface="B Zar" pitchFamily="2" charset="-78"/>
            </a:rPr>
            <a:t>عوامل موثر بر مدیریت دانش</a:t>
          </a:r>
          <a:endParaRPr lang="en-US" sz="3200" b="1" kern="1200" dirty="0">
            <a:solidFill>
              <a:schemeClr val="tx1">
                <a:lumMod val="95000"/>
                <a:lumOff val="5000"/>
              </a:schemeClr>
            </a:solidFill>
            <a:effectLst/>
            <a:cs typeface="B Zar" pitchFamily="2" charset="-78"/>
          </a:endParaRPr>
        </a:p>
      </dsp:txBody>
      <dsp:txXfrm rot="10800000">
        <a:off x="0" y="1133520"/>
        <a:ext cx="8534400" cy="741795"/>
      </dsp:txXfrm>
    </dsp:sp>
    <dsp:sp modelId="{DD4D7582-9435-4E8D-BEA5-24BAAF16BD02}">
      <dsp:nvSpPr>
        <dsp:cNvPr id="0" name=""/>
        <dsp:cNvSpPr/>
      </dsp:nvSpPr>
      <dsp:spPr>
        <a:xfrm rot="10800000">
          <a:off x="0" y="3027"/>
          <a:ext cx="8534400" cy="1141627"/>
        </a:xfrm>
        <a:prstGeom prst="upArrowCallou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fa-IR" sz="3200" b="1" kern="1200" dirty="0" smtClean="0">
              <a:solidFill>
                <a:schemeClr val="tx1">
                  <a:lumMod val="95000"/>
                  <a:lumOff val="5000"/>
                </a:schemeClr>
              </a:solidFill>
              <a:effectLst/>
              <a:cs typeface="B Zar" pitchFamily="2" charset="-78"/>
            </a:rPr>
            <a:t>روش های موثر در </a:t>
          </a:r>
          <a:r>
            <a:rPr lang="fa-IR" sz="3200" b="1" kern="1200" dirty="0" smtClean="0">
              <a:solidFill>
                <a:schemeClr val="tx1">
                  <a:lumMod val="95000"/>
                  <a:lumOff val="5000"/>
                </a:schemeClr>
              </a:solidFill>
              <a:effectLst/>
              <a:cs typeface="B Zar" pitchFamily="2" charset="-78"/>
            </a:rPr>
            <a:t>استقرار </a:t>
          </a:r>
          <a:r>
            <a:rPr lang="fa-IR" sz="3200" b="1" kern="1200" dirty="0" smtClean="0">
              <a:solidFill>
                <a:schemeClr val="tx1">
                  <a:lumMod val="95000"/>
                  <a:lumOff val="5000"/>
                </a:schemeClr>
              </a:solidFill>
              <a:effectLst/>
              <a:cs typeface="B Zar" pitchFamily="2" charset="-78"/>
            </a:rPr>
            <a:t>مدیریت دانش</a:t>
          </a:r>
          <a:endParaRPr lang="en-US" sz="3200" b="1" kern="1200" dirty="0">
            <a:solidFill>
              <a:schemeClr val="tx1">
                <a:lumMod val="95000"/>
                <a:lumOff val="5000"/>
              </a:schemeClr>
            </a:solidFill>
            <a:effectLst/>
            <a:cs typeface="B Zar" pitchFamily="2" charset="-78"/>
          </a:endParaRPr>
        </a:p>
      </dsp:txBody>
      <dsp:txXfrm rot="10800000">
        <a:off x="0" y="3027"/>
        <a:ext cx="8534400" cy="7417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883A4E-2CAC-46A9-9F8A-8E1197D99331}">
      <dsp:nvSpPr>
        <dsp:cNvPr id="0" name=""/>
        <dsp:cNvSpPr/>
      </dsp:nvSpPr>
      <dsp:spPr>
        <a:xfrm rot="9070186">
          <a:off x="4883386" y="3294168"/>
          <a:ext cx="960809" cy="64951"/>
        </a:xfrm>
        <a:custGeom>
          <a:avLst/>
          <a:gdLst/>
          <a:ahLst/>
          <a:cxnLst/>
          <a:rect l="0" t="0" r="0" b="0"/>
          <a:pathLst>
            <a:path>
              <a:moveTo>
                <a:pt x="0" y="32475"/>
              </a:moveTo>
              <a:lnTo>
                <a:pt x="960809" y="32475"/>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4BC954-C532-46DB-8D95-73F562C4917B}">
      <dsp:nvSpPr>
        <dsp:cNvPr id="0" name=""/>
        <dsp:cNvSpPr/>
      </dsp:nvSpPr>
      <dsp:spPr>
        <a:xfrm rot="12529814">
          <a:off x="4883386" y="1609431"/>
          <a:ext cx="960809" cy="64951"/>
        </a:xfrm>
        <a:custGeom>
          <a:avLst/>
          <a:gdLst/>
          <a:ahLst/>
          <a:cxnLst/>
          <a:rect l="0" t="0" r="0" b="0"/>
          <a:pathLst>
            <a:path>
              <a:moveTo>
                <a:pt x="0" y="32475"/>
              </a:moveTo>
              <a:lnTo>
                <a:pt x="960809" y="32475"/>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8504E3-D1A8-42AD-A1C5-8137E7F61FAC}">
      <dsp:nvSpPr>
        <dsp:cNvPr id="0" name=""/>
        <dsp:cNvSpPr/>
      </dsp:nvSpPr>
      <dsp:spPr>
        <a:xfrm>
          <a:off x="5309155" y="899291"/>
          <a:ext cx="3169969" cy="316996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 r="-5000"/>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E74F246F-26D8-415A-98EB-0E3040341B09}">
      <dsp:nvSpPr>
        <dsp:cNvPr id="0" name=""/>
        <dsp:cNvSpPr/>
      </dsp:nvSpPr>
      <dsp:spPr>
        <a:xfrm>
          <a:off x="3158823" y="674"/>
          <a:ext cx="1901981" cy="1901981"/>
        </a:xfrm>
        <a:prstGeom prst="ellipse">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fa-IR" sz="4300" kern="1200" dirty="0" smtClean="0">
              <a:cs typeface="Koodak" pitchFamily="2" charset="-78"/>
            </a:rPr>
            <a:t>طرح‌هاي زيرساختي</a:t>
          </a:r>
          <a:endParaRPr lang="en-US" sz="4300" kern="1200" dirty="0">
            <a:cs typeface="Koodak" pitchFamily="2" charset="-78"/>
          </a:endParaRPr>
        </a:p>
      </dsp:txBody>
      <dsp:txXfrm>
        <a:off x="3437362" y="279213"/>
        <a:ext cx="1344903" cy="1344903"/>
      </dsp:txXfrm>
    </dsp:sp>
    <dsp:sp modelId="{453583A2-8DAC-40B1-A35E-82D63C4B9D8A}">
      <dsp:nvSpPr>
        <dsp:cNvPr id="0" name=""/>
        <dsp:cNvSpPr/>
      </dsp:nvSpPr>
      <dsp:spPr>
        <a:xfrm>
          <a:off x="305851" y="674"/>
          <a:ext cx="2852972" cy="1901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77900" rtl="1">
            <a:lnSpc>
              <a:spcPct val="90000"/>
            </a:lnSpc>
            <a:spcBef>
              <a:spcPct val="0"/>
            </a:spcBef>
            <a:spcAft>
              <a:spcPct val="15000"/>
            </a:spcAft>
            <a:buChar char="••"/>
          </a:pPr>
          <a:r>
            <a:rPr lang="fa-IR" sz="2200" kern="1200" dirty="0" smtClean="0">
              <a:cs typeface="Koodak" pitchFamily="2" charset="-78"/>
            </a:rPr>
            <a:t>تدوين استراتژي مديريت دانش</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تدوين برنامه‌ جامع مديريت دانش</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راه‌اندازي نظام جامع مديريت دانش</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راه‌اندازي واحد مديريت دانش سازماني</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استخراج نقشة دانش</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راه‌اندازي دانشگاه سازماني</a:t>
          </a:r>
          <a:endParaRPr lang="en-US" sz="2200" kern="1200" dirty="0">
            <a:cs typeface="Koodak" pitchFamily="2" charset="-78"/>
          </a:endParaRPr>
        </a:p>
      </dsp:txBody>
      <dsp:txXfrm>
        <a:off x="305851" y="674"/>
        <a:ext cx="2852972" cy="1901981"/>
      </dsp:txXfrm>
    </dsp:sp>
    <dsp:sp modelId="{7675F0E1-950A-454E-A2A1-E381B1443F77}">
      <dsp:nvSpPr>
        <dsp:cNvPr id="0" name=""/>
        <dsp:cNvSpPr/>
      </dsp:nvSpPr>
      <dsp:spPr>
        <a:xfrm>
          <a:off x="3158823" y="3065895"/>
          <a:ext cx="1901981" cy="1901981"/>
        </a:xfrm>
        <a:prstGeom prst="ellipse">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fa-IR" sz="4300" kern="1200" dirty="0" smtClean="0">
              <a:cs typeface="Koodak" pitchFamily="2" charset="-78"/>
            </a:rPr>
            <a:t>اقدامات زودبازده</a:t>
          </a:r>
          <a:endParaRPr lang="en-US" sz="4300" kern="1200" dirty="0">
            <a:cs typeface="Koodak" pitchFamily="2" charset="-78"/>
          </a:endParaRPr>
        </a:p>
      </dsp:txBody>
      <dsp:txXfrm>
        <a:off x="3437362" y="3344434"/>
        <a:ext cx="1344903" cy="1344903"/>
      </dsp:txXfrm>
    </dsp:sp>
    <dsp:sp modelId="{F412ABB6-93F2-480D-AA90-4E043A08A4CF}">
      <dsp:nvSpPr>
        <dsp:cNvPr id="0" name=""/>
        <dsp:cNvSpPr/>
      </dsp:nvSpPr>
      <dsp:spPr>
        <a:xfrm>
          <a:off x="305851" y="3065895"/>
          <a:ext cx="2852972" cy="1901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r" defTabSz="977900" rtl="1">
            <a:lnSpc>
              <a:spcPct val="90000"/>
            </a:lnSpc>
            <a:spcBef>
              <a:spcPct val="0"/>
            </a:spcBef>
            <a:spcAft>
              <a:spcPct val="15000"/>
            </a:spcAft>
            <a:buChar char="••"/>
          </a:pPr>
          <a:r>
            <a:rPr lang="fa-IR" sz="2200" kern="1200" dirty="0" smtClean="0">
              <a:cs typeface="Koodak" pitchFamily="2" charset="-78"/>
            </a:rPr>
            <a:t>راه‌اندازي مركز اسناد</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مستندسازي دانش و تجارب</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راه‌اندازي انجمن‌هاي خبرگي</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راه‌اندازي نظام‌هاي مديريت دانش بخشي</a:t>
          </a:r>
          <a:endParaRPr lang="en-US" sz="2200" kern="1200" dirty="0">
            <a:cs typeface="Koodak" pitchFamily="2" charset="-78"/>
          </a:endParaRPr>
        </a:p>
        <a:p>
          <a:pPr marL="228600" lvl="1" indent="-228600" algn="r" defTabSz="977900" rtl="1">
            <a:lnSpc>
              <a:spcPct val="90000"/>
            </a:lnSpc>
            <a:spcBef>
              <a:spcPct val="0"/>
            </a:spcBef>
            <a:spcAft>
              <a:spcPct val="15000"/>
            </a:spcAft>
            <a:buChar char="••"/>
          </a:pPr>
          <a:r>
            <a:rPr lang="fa-IR" sz="2200" kern="1200" dirty="0" smtClean="0">
              <a:cs typeface="Koodak" pitchFamily="2" charset="-78"/>
            </a:rPr>
            <a:t>تعريف آموزش‌هاي مهارتي درون‌ سازماني</a:t>
          </a:r>
          <a:endParaRPr lang="en-US" sz="2200" kern="1200" dirty="0">
            <a:cs typeface="Koodak" pitchFamily="2" charset="-78"/>
          </a:endParaRPr>
        </a:p>
      </dsp:txBody>
      <dsp:txXfrm>
        <a:off x="305851" y="3065895"/>
        <a:ext cx="2852972" cy="190198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229839-6BEA-49B6-BBA2-24157D670386}" type="datetimeFigureOut">
              <a:rPr lang="en-US" smtClean="0"/>
              <a:t>1/5/2014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4B5A83-65F2-4720-AE61-AA37D8111975}" type="slidenum">
              <a:rPr lang="en-US" smtClean="0"/>
              <a:t>‹#›</a:t>
            </a:fld>
            <a:endParaRPr lang="en-US"/>
          </a:p>
        </p:txBody>
      </p:sp>
    </p:spTree>
    <p:extLst>
      <p:ext uri="{BB962C8B-B14F-4D97-AF65-F5344CB8AC3E}">
        <p14:creationId xmlns:p14="http://schemas.microsoft.com/office/powerpoint/2010/main" val="5344977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9660FB-2499-4FCB-8102-BA8877807218}" type="slidenum">
              <a:rPr lang="en-US" smtClean="0"/>
              <a:t>25</a:t>
            </a:fld>
            <a:endParaRPr lang="en-US"/>
          </a:p>
        </p:txBody>
      </p:sp>
    </p:spTree>
    <p:extLst>
      <p:ext uri="{BB962C8B-B14F-4D97-AF65-F5344CB8AC3E}">
        <p14:creationId xmlns:p14="http://schemas.microsoft.com/office/powerpoint/2010/main" val="2456898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45513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76960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2212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70628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2238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267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2995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0094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80494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4814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34636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1000" r="-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7432228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263869" y="2057400"/>
            <a:ext cx="6934200" cy="1638300"/>
          </a:xfrm>
          <a:prstGeom prst="roundRect">
            <a:avLst/>
          </a:prstGeom>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3500000" scaled="1"/>
            <a:tileRect/>
          </a:gradFill>
          <a:ln>
            <a:noFill/>
          </a:ln>
          <a:effectLst>
            <a:outerShdw blurRad="149987" dist="250190" dir="8460000" algn="ctr">
              <a:srgbClr val="000000">
                <a:alpha val="28000"/>
              </a:srgbClr>
            </a:outerShdw>
            <a:reflection blurRad="6350" stA="50000" endA="300" endPos="55000" dir="5400000" sy="-100000" algn="bl" rotWithShape="0"/>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a-IR" sz="4000" dirty="0" smtClean="0">
                <a:solidFill>
                  <a:srgbClr val="FF0000"/>
                </a:solidFill>
                <a:cs typeface="B Mitra" pitchFamily="2" charset="-78"/>
              </a:rPr>
              <a:t>استقرار </a:t>
            </a:r>
            <a:r>
              <a:rPr lang="fa-IR" sz="4000" dirty="0" smtClean="0">
                <a:solidFill>
                  <a:srgbClr val="FF0000"/>
                </a:solidFill>
                <a:cs typeface="B Mitra" pitchFamily="2" charset="-78"/>
              </a:rPr>
              <a:t>مدیریت دانش</a:t>
            </a:r>
            <a:endParaRPr lang="en-US" sz="4000" dirty="0">
              <a:solidFill>
                <a:srgbClr val="FF0000"/>
              </a:solidFill>
              <a:cs typeface="B Mitra" pitchFamily="2" charset="-78"/>
            </a:endParaRPr>
          </a:p>
        </p:txBody>
      </p:sp>
    </p:spTree>
    <p:extLst>
      <p:ext uri="{BB962C8B-B14F-4D97-AF65-F5344CB8AC3E}">
        <p14:creationId xmlns:p14="http://schemas.microsoft.com/office/powerpoint/2010/main" val="41511705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00B050"/>
                </a:solidFill>
                <a:effectLst>
                  <a:outerShdw blurRad="38100" dist="38100" dir="2700000" algn="tl">
                    <a:srgbClr val="000000">
                      <a:alpha val="43137"/>
                    </a:srgbClr>
                  </a:outerShdw>
                </a:effectLst>
                <a:cs typeface="B Zar" pitchFamily="2" charset="-78"/>
              </a:rPr>
              <a:t>فرايند كشف دانش از پايگاه داده</a:t>
            </a:r>
            <a:endParaRPr lang="en-US" b="1" dirty="0">
              <a:solidFill>
                <a:srgbClr val="00B050"/>
              </a:solidFill>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normAutofit lnSpcReduction="10000"/>
          </a:bodyPr>
          <a:lstStyle/>
          <a:p>
            <a:pPr marL="0" indent="0" algn="r" rtl="1">
              <a:buNone/>
            </a:pPr>
            <a:r>
              <a:rPr lang="fa-IR" sz="2600" dirty="0">
                <a:cs typeface="B Zar" pitchFamily="2" charset="-78"/>
              </a:rPr>
              <a:t>دو نوع استنتاج </a:t>
            </a:r>
            <a:r>
              <a:rPr lang="fa-IR" sz="2600" dirty="0" smtClean="0">
                <a:cs typeface="B Zar" pitchFamily="2" charset="-78"/>
              </a:rPr>
              <a:t>اطلاعات از يك </a:t>
            </a:r>
            <a:r>
              <a:rPr lang="fa-IR" sz="2600" dirty="0">
                <a:cs typeface="B Zar" pitchFamily="2" charset="-78"/>
              </a:rPr>
              <a:t>پايگاه </a:t>
            </a:r>
            <a:r>
              <a:rPr lang="fa-IR" sz="2600" dirty="0" smtClean="0">
                <a:cs typeface="B Zar" pitchFamily="2" charset="-78"/>
              </a:rPr>
              <a:t>داده</a:t>
            </a:r>
          </a:p>
          <a:p>
            <a:pPr algn="just" rtl="1">
              <a:buFont typeface="Wingdings" pitchFamily="2" charset="2"/>
              <a:buChar char="q"/>
            </a:pPr>
            <a:r>
              <a:rPr lang="fa-IR" b="1" dirty="0">
                <a:cs typeface="B Zar" pitchFamily="2" charset="-78"/>
              </a:rPr>
              <a:t>استنتاج قياسي</a:t>
            </a:r>
            <a:endParaRPr lang="en-US" dirty="0">
              <a:cs typeface="B Zar" pitchFamily="2" charset="-78"/>
            </a:endParaRPr>
          </a:p>
          <a:p>
            <a:pPr algn="just" rtl="1">
              <a:buFont typeface="Wingdings" pitchFamily="2" charset="2"/>
              <a:buChar char="§"/>
            </a:pPr>
            <a:r>
              <a:rPr lang="fa-IR" sz="2600" dirty="0" smtClean="0">
                <a:cs typeface="B Zar" pitchFamily="2" charset="-78"/>
              </a:rPr>
              <a:t>تكنيكی </a:t>
            </a:r>
            <a:r>
              <a:rPr lang="fa-IR" sz="2600" dirty="0">
                <a:cs typeface="B Zar" pitchFamily="2" charset="-78"/>
              </a:rPr>
              <a:t>براي </a:t>
            </a:r>
            <a:r>
              <a:rPr lang="fa-IR" sz="2600" dirty="0" smtClean="0">
                <a:cs typeface="B Zar" pitchFamily="2" charset="-78"/>
              </a:rPr>
              <a:t>استنتاج </a:t>
            </a:r>
            <a:r>
              <a:rPr lang="fa-IR" sz="2600" dirty="0">
                <a:cs typeface="B Zar" pitchFamily="2" charset="-78"/>
              </a:rPr>
              <a:t>اطلاعات </a:t>
            </a:r>
            <a:r>
              <a:rPr lang="fa-IR" sz="2600" dirty="0" smtClean="0">
                <a:cs typeface="B Zar" pitchFamily="2" charset="-78"/>
              </a:rPr>
              <a:t>دارای ‌يك </a:t>
            </a:r>
            <a:r>
              <a:rPr lang="fa-IR" sz="2600" dirty="0">
                <a:cs typeface="B Zar" pitchFamily="2" charset="-78"/>
              </a:rPr>
              <a:t>سلسله مراتب منطقي از اطلاعات پايگاه داده </a:t>
            </a:r>
            <a:endParaRPr lang="fa-IR" sz="2600" dirty="0" smtClean="0">
              <a:cs typeface="B Zar" pitchFamily="2" charset="-78"/>
            </a:endParaRPr>
          </a:p>
          <a:p>
            <a:pPr algn="just" rtl="1">
              <a:buFont typeface="Wingdings" pitchFamily="2" charset="2"/>
              <a:buChar char="q"/>
            </a:pPr>
            <a:r>
              <a:rPr lang="fa-IR" b="1" dirty="0" smtClean="0">
                <a:cs typeface="B Zar" pitchFamily="2" charset="-78"/>
              </a:rPr>
              <a:t>استنتاج </a:t>
            </a:r>
            <a:r>
              <a:rPr lang="fa-IR" b="1" dirty="0">
                <a:cs typeface="B Zar" pitchFamily="2" charset="-78"/>
              </a:rPr>
              <a:t>استقرايي</a:t>
            </a:r>
            <a:endParaRPr lang="en-US" dirty="0">
              <a:cs typeface="B Zar" pitchFamily="2" charset="-78"/>
            </a:endParaRPr>
          </a:p>
          <a:p>
            <a:pPr algn="just" rtl="1">
              <a:buFont typeface="Wingdings" pitchFamily="2" charset="2"/>
              <a:buChar char="§"/>
            </a:pPr>
            <a:r>
              <a:rPr lang="fa-IR" sz="2600" dirty="0">
                <a:cs typeface="B Zar" pitchFamily="2" charset="-78"/>
              </a:rPr>
              <a:t>روشی براي استنتاج </a:t>
            </a:r>
            <a:r>
              <a:rPr lang="fa-IR" sz="2600" dirty="0" smtClean="0">
                <a:cs typeface="B Zar" pitchFamily="2" charset="-78"/>
              </a:rPr>
              <a:t>اطلاعات از </a:t>
            </a:r>
            <a:r>
              <a:rPr lang="fa-IR" sz="2600" dirty="0">
                <a:cs typeface="B Zar" pitchFamily="2" charset="-78"/>
              </a:rPr>
              <a:t>داده های موجود در پايگاه داده حاصل مي‌‌شود. </a:t>
            </a:r>
            <a:endParaRPr lang="fa-IR" sz="2600" dirty="0" smtClean="0">
              <a:cs typeface="B Zar" pitchFamily="2" charset="-78"/>
            </a:endParaRPr>
          </a:p>
          <a:p>
            <a:pPr marL="0" indent="0" algn="ctr" rtl="1">
              <a:buNone/>
            </a:pPr>
            <a:r>
              <a:rPr lang="fa-IR" dirty="0" smtClean="0">
                <a:cs typeface="B Zar" pitchFamily="2" charset="-78"/>
              </a:rPr>
              <a:t>هدف كشف دانش:</a:t>
            </a:r>
          </a:p>
          <a:p>
            <a:pPr marL="0" indent="0" algn="ctr" rtl="1">
              <a:buNone/>
            </a:pPr>
            <a:r>
              <a:rPr lang="fa-IR" dirty="0" smtClean="0">
                <a:cs typeface="B Zar" pitchFamily="2" charset="-78"/>
              </a:rPr>
              <a:t> </a:t>
            </a:r>
            <a:r>
              <a:rPr lang="fa-IR" dirty="0" smtClean="0">
                <a:solidFill>
                  <a:srgbClr val="C00000"/>
                </a:solidFill>
                <a:cs typeface="B Zar" pitchFamily="2" charset="-78"/>
              </a:rPr>
              <a:t>فرایندی </a:t>
            </a:r>
            <a:r>
              <a:rPr lang="fa-IR" dirty="0">
                <a:solidFill>
                  <a:srgbClr val="C00000"/>
                </a:solidFill>
                <a:cs typeface="B Zar" pitchFamily="2" charset="-78"/>
              </a:rPr>
              <a:t>علمي‌ براي شناسايي الگوهاي معتبر، نوين، بالقوه مفيد و قابل فهم از داده‌ها</a:t>
            </a:r>
            <a:endParaRPr lang="en-US" dirty="0">
              <a:solidFill>
                <a:srgbClr val="C00000"/>
              </a:solidFill>
              <a:cs typeface="B Zar" pitchFamily="2" charset="-78"/>
            </a:endParaRPr>
          </a:p>
        </p:txBody>
      </p:sp>
    </p:spTree>
    <p:extLst>
      <p:ext uri="{BB962C8B-B14F-4D97-AF65-F5344CB8AC3E}">
        <p14:creationId xmlns:p14="http://schemas.microsoft.com/office/powerpoint/2010/main" val="37445328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normAutofit/>
          </a:bodyPr>
          <a:lstStyle/>
          <a:p>
            <a:r>
              <a:rPr lang="ar-SA" sz="4000" b="1" dirty="0" smtClean="0">
                <a:solidFill>
                  <a:srgbClr val="00B050"/>
                </a:solidFill>
                <a:cs typeface="B Zar" pitchFamily="2" charset="-78"/>
              </a:rPr>
              <a:t>مراحل فرایند استخراج دانش از داده ها</a:t>
            </a:r>
            <a:endParaRPr lang="en-US" sz="4000" b="1" dirty="0">
              <a:solidFill>
                <a:srgbClr val="00B050"/>
              </a:solidFill>
              <a:cs typeface="B Zar" pitchFamily="2" charset="-78"/>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838200"/>
            <a:ext cx="914400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38184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rgbClr val="00B050"/>
                </a:solidFill>
                <a:cs typeface="B Zar" pitchFamily="2" charset="-78"/>
              </a:rPr>
              <a:t>مراحل فرایند استخراج دانش از داده ها</a:t>
            </a:r>
            <a:endParaRPr lang="en-US" b="1" dirty="0">
              <a:solidFill>
                <a:srgbClr val="00B050"/>
              </a:solidFill>
              <a:cs typeface="B Zar" pitchFamily="2" charset="-78"/>
            </a:endParaRPr>
          </a:p>
        </p:txBody>
      </p:sp>
      <p:sp>
        <p:nvSpPr>
          <p:cNvPr id="3" name="Content Placeholder 2"/>
          <p:cNvSpPr>
            <a:spLocks noGrp="1"/>
          </p:cNvSpPr>
          <p:nvPr>
            <p:ph idx="1"/>
          </p:nvPr>
        </p:nvSpPr>
        <p:spPr/>
        <p:txBody>
          <a:bodyPr/>
          <a:lstStyle/>
          <a:p>
            <a:pPr algn="r" rtl="1">
              <a:buFont typeface="Wingdings" pitchFamily="2" charset="2"/>
              <a:buChar char="q"/>
            </a:pPr>
            <a:r>
              <a:rPr lang="fa-IR" b="1" dirty="0">
                <a:cs typeface="B Zar" pitchFamily="2" charset="-78"/>
              </a:rPr>
              <a:t>استخراج داده‌ها</a:t>
            </a:r>
            <a:endParaRPr lang="en-US" dirty="0">
              <a:cs typeface="B Zar" pitchFamily="2" charset="-78"/>
            </a:endParaRPr>
          </a:p>
          <a:p>
            <a:pPr algn="r" rtl="1">
              <a:buFont typeface="Wingdings" pitchFamily="2" charset="2"/>
              <a:buChar char="q"/>
            </a:pPr>
            <a:r>
              <a:rPr lang="fa-IR" b="1" dirty="0">
                <a:cs typeface="B Zar" pitchFamily="2" charset="-78"/>
              </a:rPr>
              <a:t>آماده کردن داده‌ها</a:t>
            </a:r>
            <a:endParaRPr lang="en-US" dirty="0">
              <a:cs typeface="B Zar" pitchFamily="2" charset="-78"/>
            </a:endParaRPr>
          </a:p>
          <a:p>
            <a:pPr algn="r" rtl="1">
              <a:buFont typeface="Wingdings" pitchFamily="2" charset="2"/>
              <a:buChar char="q"/>
            </a:pPr>
            <a:r>
              <a:rPr lang="ar-SA" b="1" dirty="0">
                <a:cs typeface="B Zar" pitchFamily="2" charset="-78"/>
              </a:rPr>
              <a:t>مهندسي داده‌ها</a:t>
            </a:r>
            <a:endParaRPr lang="en-US" dirty="0">
              <a:cs typeface="B Zar" pitchFamily="2" charset="-78"/>
            </a:endParaRPr>
          </a:p>
          <a:p>
            <a:pPr algn="r" rtl="1">
              <a:buFont typeface="Wingdings" pitchFamily="2" charset="2"/>
              <a:buChar char="q"/>
            </a:pPr>
            <a:r>
              <a:rPr lang="ar-SA" b="1" dirty="0">
                <a:cs typeface="B Zar" pitchFamily="2" charset="-78"/>
              </a:rPr>
              <a:t>مهندسي الگوريتم </a:t>
            </a:r>
            <a:r>
              <a:rPr lang="fa-IR" b="1" dirty="0">
                <a:cs typeface="B Zar" pitchFamily="2" charset="-78"/>
              </a:rPr>
              <a:t>و تعيين استراتژي‌هاي کاوش</a:t>
            </a:r>
            <a:endParaRPr lang="en-US" dirty="0">
              <a:cs typeface="B Zar" pitchFamily="2" charset="-78"/>
            </a:endParaRPr>
          </a:p>
          <a:p>
            <a:pPr algn="r" rtl="1">
              <a:buFont typeface="Wingdings" pitchFamily="2" charset="2"/>
              <a:buChar char="q"/>
            </a:pPr>
            <a:r>
              <a:rPr lang="fa-IR" b="1" dirty="0">
                <a:cs typeface="B Zar" pitchFamily="2" charset="-78"/>
              </a:rPr>
              <a:t>اجراي الگوريتم كاوش و ارزيابي نتايج</a:t>
            </a:r>
            <a:endParaRPr lang="en-US" dirty="0">
              <a:cs typeface="B Zar" pitchFamily="2" charset="-78"/>
            </a:endParaRPr>
          </a:p>
          <a:p>
            <a:pPr algn="r">
              <a:buFont typeface="Wingdings" pitchFamily="2" charset="2"/>
              <a:buChar char="q"/>
            </a:pPr>
            <a:endParaRPr lang="en-US" dirty="0">
              <a:cs typeface="B Zar" pitchFamily="2" charset="-78"/>
            </a:endParaRPr>
          </a:p>
        </p:txBody>
      </p:sp>
    </p:spTree>
    <p:extLst>
      <p:ext uri="{BB962C8B-B14F-4D97-AF65-F5344CB8AC3E}">
        <p14:creationId xmlns:p14="http://schemas.microsoft.com/office/powerpoint/2010/main" val="36517589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179905"/>
                </a:solidFill>
                <a:effectLst>
                  <a:outerShdw blurRad="38100" dist="38100" dir="2700000" algn="tl">
                    <a:srgbClr val="000000">
                      <a:alpha val="43137"/>
                    </a:srgbClr>
                  </a:outerShdw>
                </a:effectLst>
                <a:cs typeface="B Zar" pitchFamily="2" charset="-78"/>
              </a:rPr>
              <a:t>ابعاد فراساختاري دراستقرارمديريت دانش</a:t>
            </a:r>
            <a:endParaRPr lang="en-US" b="1" dirty="0">
              <a:solidFill>
                <a:srgbClr val="179905"/>
              </a:solidFill>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lstStyle/>
          <a:p>
            <a:pPr algn="r" rtl="1"/>
            <a:r>
              <a:rPr lang="fa-IR" b="1" dirty="0">
                <a:cs typeface="B Zar" pitchFamily="2" charset="-78"/>
              </a:rPr>
              <a:t>فرا ساخت تكنولوژيكي</a:t>
            </a:r>
            <a:endParaRPr lang="en-US" dirty="0">
              <a:cs typeface="B Zar" pitchFamily="2" charset="-78"/>
            </a:endParaRPr>
          </a:p>
          <a:p>
            <a:pPr algn="r" rtl="1"/>
            <a:r>
              <a:rPr lang="fa-IR" b="1" dirty="0">
                <a:cs typeface="B Zar" pitchFamily="2" charset="-78"/>
              </a:rPr>
              <a:t>فرا ساخت امنيتي</a:t>
            </a:r>
            <a:endParaRPr lang="en-US" dirty="0">
              <a:cs typeface="B Zar" pitchFamily="2" charset="-78"/>
            </a:endParaRPr>
          </a:p>
          <a:p>
            <a:pPr algn="r" rtl="1"/>
            <a:r>
              <a:rPr lang="fa-IR" b="1" dirty="0">
                <a:cs typeface="B Zar" pitchFamily="2" charset="-78"/>
              </a:rPr>
              <a:t>فرا ساخت تجاري</a:t>
            </a:r>
            <a:endParaRPr lang="en-US" dirty="0">
              <a:cs typeface="B Zar" pitchFamily="2" charset="-78"/>
            </a:endParaRPr>
          </a:p>
          <a:p>
            <a:pPr algn="r" rtl="1"/>
            <a:r>
              <a:rPr lang="fa-IR" b="1" dirty="0">
                <a:cs typeface="B Zar" pitchFamily="2" charset="-78"/>
              </a:rPr>
              <a:t>فراساخت ساخت حقوقي</a:t>
            </a:r>
            <a:endParaRPr lang="en-US" dirty="0">
              <a:cs typeface="B Zar" pitchFamily="2" charset="-78"/>
            </a:endParaRPr>
          </a:p>
          <a:p>
            <a:pPr algn="r" rtl="1"/>
            <a:r>
              <a:rPr lang="fa-IR" b="1" dirty="0">
                <a:cs typeface="B Zar" pitchFamily="2" charset="-78"/>
              </a:rPr>
              <a:t>فرا ساخت‌ اجتماعي</a:t>
            </a:r>
            <a:endParaRPr lang="en-US" dirty="0">
              <a:cs typeface="B Zar" pitchFamily="2" charset="-78"/>
            </a:endParaRPr>
          </a:p>
          <a:p>
            <a:pPr algn="r" rtl="1"/>
            <a:endParaRPr lang="en-US" dirty="0">
              <a:cs typeface="B Zar" pitchFamily="2" charset="-78"/>
            </a:endParaRPr>
          </a:p>
        </p:txBody>
      </p:sp>
    </p:spTree>
    <p:extLst>
      <p:ext uri="{BB962C8B-B14F-4D97-AF65-F5344CB8AC3E}">
        <p14:creationId xmlns:p14="http://schemas.microsoft.com/office/powerpoint/2010/main" val="4292550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chemeClr val="accent3">
                    <a:lumMod val="75000"/>
                  </a:schemeClr>
                </a:solidFill>
                <a:effectLst>
                  <a:outerShdw blurRad="38100" dist="38100" dir="2700000" algn="tl">
                    <a:srgbClr val="000000">
                      <a:alpha val="43137"/>
                    </a:srgbClr>
                  </a:outerShdw>
                </a:effectLst>
                <a:cs typeface="B Zar" pitchFamily="2" charset="-78"/>
              </a:rPr>
              <a:t>ابعاد استقرار مديريت دانش در سازمان</a:t>
            </a:r>
            <a:endParaRPr lang="en-US" b="1" dirty="0">
              <a:solidFill>
                <a:schemeClr val="accent3">
                  <a:lumMod val="75000"/>
                </a:schemeClr>
              </a:solidFill>
              <a:effectLst>
                <a:outerShdw blurRad="38100" dist="38100" dir="2700000" algn="tl">
                  <a:srgbClr val="000000">
                    <a:alpha val="43137"/>
                  </a:srgbClr>
                </a:outerShdw>
              </a:effectLst>
              <a:cs typeface="B Zar" pitchFamily="2" charset="-78"/>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2438400"/>
            <a:ext cx="73152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600200" y="1524000"/>
            <a:ext cx="5943600" cy="762000"/>
          </a:xfrm>
          <a:prstGeom prst="roundRect">
            <a:avLst/>
          </a:prstGeom>
          <a:ln>
            <a:noFill/>
          </a:ln>
          <a:effectLst>
            <a:outerShdw blurRad="190500" dist="228600" dir="2700000" algn="ctr">
              <a:srgbClr val="000000">
                <a:alpha val="30000"/>
              </a:srgbClr>
            </a:outerShdw>
            <a:softEdge rad="31750"/>
          </a:effectLst>
          <a:scene3d>
            <a:camera prst="orthographicFront">
              <a:rot lat="0" lon="0" rev="0"/>
            </a:camera>
            <a:lightRig rig="glow" dir="t">
              <a:rot lat="0" lon="0" rev="4800000"/>
            </a:lightRig>
          </a:scene3d>
          <a:sp3d prstMaterial="matte">
            <a:bevelT w="127000" h="635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fa-IR" sz="2800" b="1" dirty="0">
                <a:solidFill>
                  <a:schemeClr val="tx1">
                    <a:lumMod val="95000"/>
                    <a:lumOff val="5000"/>
                  </a:schemeClr>
                </a:solidFill>
                <a:cs typeface="B Zar" pitchFamily="2" charset="-78"/>
              </a:rPr>
              <a:t>سه بعد اصلي تحول سازماني برمبني مديريت دانش </a:t>
            </a:r>
            <a:endParaRPr lang="en-US" sz="2800" b="1" dirty="0">
              <a:solidFill>
                <a:schemeClr val="tx1">
                  <a:lumMod val="95000"/>
                  <a:lumOff val="5000"/>
                </a:schemeClr>
              </a:solidFill>
              <a:cs typeface="B Zar" pitchFamily="2" charset="-78"/>
            </a:endParaRPr>
          </a:p>
        </p:txBody>
      </p:sp>
    </p:spTree>
    <p:extLst>
      <p:ext uri="{BB962C8B-B14F-4D97-AF65-F5344CB8AC3E}">
        <p14:creationId xmlns:p14="http://schemas.microsoft.com/office/powerpoint/2010/main" val="26337510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a:solidFill>
                  <a:schemeClr val="accent3">
                    <a:lumMod val="50000"/>
                  </a:schemeClr>
                </a:solidFill>
                <a:cs typeface="B Zar" pitchFamily="2" charset="-78"/>
              </a:rPr>
              <a:t>ساختار سازماني</a:t>
            </a:r>
            <a:endParaRPr lang="en-US" dirty="0">
              <a:solidFill>
                <a:schemeClr val="accent3">
                  <a:lumMod val="50000"/>
                </a:schemeClr>
              </a:solidFill>
              <a:cs typeface="B Zar" pitchFamily="2" charset="-78"/>
            </a:endParaRPr>
          </a:p>
        </p:txBody>
      </p:sp>
      <p:sp>
        <p:nvSpPr>
          <p:cNvPr id="3" name="Content Placeholder 2"/>
          <p:cNvSpPr>
            <a:spLocks noGrp="1"/>
          </p:cNvSpPr>
          <p:nvPr>
            <p:ph idx="1"/>
          </p:nvPr>
        </p:nvSpPr>
        <p:spPr>
          <a:xfrm>
            <a:off x="457200" y="1295400"/>
            <a:ext cx="8229600" cy="4830763"/>
          </a:xfrm>
        </p:spPr>
        <p:txBody>
          <a:bodyPr>
            <a:noAutofit/>
          </a:bodyPr>
          <a:lstStyle/>
          <a:p>
            <a:pPr lvl="0" algn="r" rtl="1">
              <a:buFont typeface="Wingdings" pitchFamily="2" charset="2"/>
              <a:buChar char="q"/>
            </a:pPr>
            <a:r>
              <a:rPr lang="fa-IR" dirty="0">
                <a:cs typeface="B Zar" pitchFamily="2" charset="-78"/>
              </a:rPr>
              <a:t>ارزيابي نيازهاي دانشي سازمان</a:t>
            </a:r>
            <a:endParaRPr lang="en-US" dirty="0">
              <a:cs typeface="B Zar" pitchFamily="2" charset="-78"/>
            </a:endParaRPr>
          </a:p>
          <a:p>
            <a:pPr lvl="0" algn="r" rtl="1">
              <a:buFont typeface="Wingdings" pitchFamily="2" charset="2"/>
              <a:buChar char="q"/>
            </a:pPr>
            <a:r>
              <a:rPr lang="fa-IR" dirty="0">
                <a:cs typeface="B Zar" pitchFamily="2" charset="-78"/>
              </a:rPr>
              <a:t>تدوين استراتژي دانش</a:t>
            </a:r>
            <a:endParaRPr lang="en-US" dirty="0">
              <a:cs typeface="B Zar" pitchFamily="2" charset="-78"/>
            </a:endParaRPr>
          </a:p>
          <a:p>
            <a:pPr lvl="0" algn="r" rtl="1">
              <a:buFont typeface="Wingdings" pitchFamily="2" charset="2"/>
              <a:buChar char="q"/>
            </a:pPr>
            <a:r>
              <a:rPr lang="fa-IR" dirty="0">
                <a:cs typeface="B Zar" pitchFamily="2" charset="-78"/>
              </a:rPr>
              <a:t>تشكيل </a:t>
            </a:r>
            <a:r>
              <a:rPr lang="fa-IR" dirty="0" smtClean="0">
                <a:cs typeface="B Zar" pitchFamily="2" charset="-78"/>
              </a:rPr>
              <a:t>تيم هاي </a:t>
            </a:r>
            <a:r>
              <a:rPr lang="fa-IR" dirty="0">
                <a:cs typeface="B Zar" pitchFamily="2" charset="-78"/>
              </a:rPr>
              <a:t>مديريت دانش</a:t>
            </a:r>
            <a:endParaRPr lang="en-US" dirty="0">
              <a:cs typeface="B Zar" pitchFamily="2" charset="-78"/>
            </a:endParaRPr>
          </a:p>
          <a:p>
            <a:pPr lvl="0" algn="r" rtl="1">
              <a:buFont typeface="Wingdings" pitchFamily="2" charset="2"/>
              <a:buChar char="q"/>
            </a:pPr>
            <a:r>
              <a:rPr lang="fa-IR" dirty="0">
                <a:cs typeface="B Zar" pitchFamily="2" charset="-78"/>
              </a:rPr>
              <a:t>ارزشيابي وضعيت موجود سازمان از نظر توسعه مديريت دانش</a:t>
            </a:r>
            <a:endParaRPr lang="en-US" dirty="0">
              <a:cs typeface="B Zar" pitchFamily="2" charset="-78"/>
            </a:endParaRPr>
          </a:p>
          <a:p>
            <a:pPr lvl="0" algn="r" rtl="1">
              <a:buFont typeface="Wingdings" pitchFamily="2" charset="2"/>
              <a:buChar char="q"/>
            </a:pPr>
            <a:r>
              <a:rPr lang="fa-IR" dirty="0">
                <a:cs typeface="B Zar" pitchFamily="2" charset="-78"/>
              </a:rPr>
              <a:t>طراحي و پياده سازي نظام مديريت منابع انساني دانش محور در سازمان</a:t>
            </a:r>
            <a:endParaRPr lang="en-US" dirty="0">
              <a:cs typeface="B Zar" pitchFamily="2" charset="-78"/>
            </a:endParaRPr>
          </a:p>
          <a:p>
            <a:pPr lvl="0" algn="r" rtl="1">
              <a:buFont typeface="Wingdings" pitchFamily="2" charset="2"/>
              <a:buChar char="q"/>
            </a:pPr>
            <a:r>
              <a:rPr lang="fa-IR" dirty="0">
                <a:cs typeface="B Zar" pitchFamily="2" charset="-78"/>
              </a:rPr>
              <a:t>طراحي فرايندهاي مديريت دانش در سازمان</a:t>
            </a:r>
            <a:endParaRPr lang="en-US" dirty="0">
              <a:cs typeface="B Zar" pitchFamily="2" charset="-78"/>
            </a:endParaRPr>
          </a:p>
          <a:p>
            <a:pPr algn="r" rtl="1">
              <a:buFont typeface="Wingdings" pitchFamily="2" charset="2"/>
              <a:buChar char="q"/>
            </a:pPr>
            <a:r>
              <a:rPr lang="fa-IR" dirty="0">
                <a:cs typeface="B Zar" pitchFamily="2" charset="-78"/>
              </a:rPr>
              <a:t>تدوين آيين نامه هاي دانش</a:t>
            </a:r>
            <a:endParaRPr lang="en-US" dirty="0">
              <a:cs typeface="B Zar" pitchFamily="2" charset="-78"/>
            </a:endParaRPr>
          </a:p>
        </p:txBody>
      </p:sp>
    </p:spTree>
    <p:extLst>
      <p:ext uri="{BB962C8B-B14F-4D97-AF65-F5344CB8AC3E}">
        <p14:creationId xmlns:p14="http://schemas.microsoft.com/office/powerpoint/2010/main" val="35037242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b="1" dirty="0" smtClean="0">
                <a:solidFill>
                  <a:schemeClr val="accent3">
                    <a:lumMod val="50000"/>
                  </a:schemeClr>
                </a:solidFill>
                <a:cs typeface="B Zar" pitchFamily="2" charset="-78"/>
              </a:rPr>
              <a:t>فرهنگ </a:t>
            </a:r>
            <a:r>
              <a:rPr lang="ar-SA" b="1" dirty="0">
                <a:solidFill>
                  <a:schemeClr val="accent3">
                    <a:lumMod val="50000"/>
                  </a:schemeClr>
                </a:solidFill>
                <a:cs typeface="B Zar" pitchFamily="2" charset="-78"/>
              </a:rPr>
              <a:t>سازماني</a:t>
            </a:r>
            <a:endParaRPr lang="en-US" dirty="0">
              <a:solidFill>
                <a:schemeClr val="accent3">
                  <a:lumMod val="50000"/>
                </a:schemeClr>
              </a:solidFill>
              <a:cs typeface="B Zar" pitchFamily="2" charset="-78"/>
            </a:endParaRPr>
          </a:p>
        </p:txBody>
      </p:sp>
      <p:sp>
        <p:nvSpPr>
          <p:cNvPr id="3" name="Content Placeholder 2"/>
          <p:cNvSpPr>
            <a:spLocks noGrp="1"/>
          </p:cNvSpPr>
          <p:nvPr>
            <p:ph idx="1"/>
          </p:nvPr>
        </p:nvSpPr>
        <p:spPr>
          <a:xfrm>
            <a:off x="457200" y="1371600"/>
            <a:ext cx="8229600" cy="4754563"/>
          </a:xfrm>
        </p:spPr>
        <p:txBody>
          <a:bodyPr>
            <a:noAutofit/>
          </a:bodyPr>
          <a:lstStyle/>
          <a:p>
            <a:pPr lvl="0" algn="just" rtl="1">
              <a:buFont typeface="Wingdings" pitchFamily="2" charset="2"/>
              <a:buChar char="q"/>
            </a:pPr>
            <a:r>
              <a:rPr lang="fa-IR" dirty="0">
                <a:cs typeface="B Zar" pitchFamily="2" charset="-78"/>
              </a:rPr>
              <a:t>اجراي كارگاههاي آموزشي و همايشهاي محدود و هدفمند درباره مديريت دانش براي گروه هاي مختلف شغلي</a:t>
            </a:r>
            <a:endParaRPr lang="en-US" dirty="0">
              <a:cs typeface="B Zar" pitchFamily="2" charset="-78"/>
            </a:endParaRPr>
          </a:p>
          <a:p>
            <a:pPr lvl="0" algn="just" rtl="1">
              <a:buFont typeface="Wingdings" pitchFamily="2" charset="2"/>
              <a:buChar char="q"/>
            </a:pPr>
            <a:r>
              <a:rPr lang="fa-IR" dirty="0">
                <a:cs typeface="B Zar" pitchFamily="2" charset="-78"/>
              </a:rPr>
              <a:t>فعاليتهاي فرهنگ سازي تسهيم دانش همچون توزيع بروشور، الصاق بيانيه هاي دانشي، جلسات </a:t>
            </a:r>
            <a:r>
              <a:rPr lang="fa-IR" dirty="0" smtClean="0">
                <a:cs typeface="B Zar" pitchFamily="2" charset="-78"/>
              </a:rPr>
              <a:t>دانشي </a:t>
            </a:r>
            <a:r>
              <a:rPr lang="fa-IR" dirty="0">
                <a:cs typeface="B Zar" pitchFamily="2" charset="-78"/>
              </a:rPr>
              <a:t>غير رسمي و ...</a:t>
            </a:r>
            <a:endParaRPr lang="en-US" dirty="0">
              <a:cs typeface="B Zar" pitchFamily="2" charset="-78"/>
            </a:endParaRPr>
          </a:p>
          <a:p>
            <a:pPr lvl="0" algn="just" rtl="1">
              <a:buFont typeface="Wingdings" pitchFamily="2" charset="2"/>
              <a:buChar char="q"/>
            </a:pPr>
            <a:r>
              <a:rPr lang="fa-IR" dirty="0">
                <a:cs typeface="B Zar" pitchFamily="2" charset="-78"/>
              </a:rPr>
              <a:t>تعريف پاداشهاي مادي و غير مادي مبتني بر فرهنگ تسهيم دانش</a:t>
            </a:r>
            <a:endParaRPr lang="en-US" dirty="0">
              <a:cs typeface="B Zar" pitchFamily="2" charset="-78"/>
            </a:endParaRPr>
          </a:p>
          <a:p>
            <a:pPr lvl="0" algn="just" rtl="1">
              <a:buFont typeface="Wingdings" pitchFamily="2" charset="2"/>
              <a:buChar char="q"/>
            </a:pPr>
            <a:r>
              <a:rPr lang="fa-IR" dirty="0">
                <a:cs typeface="B Zar" pitchFamily="2" charset="-78"/>
              </a:rPr>
              <a:t>نمايش ارزش دانش و رشد آن در سازمان</a:t>
            </a:r>
            <a:endParaRPr lang="en-US" dirty="0">
              <a:cs typeface="B Zar" pitchFamily="2" charset="-78"/>
            </a:endParaRPr>
          </a:p>
          <a:p>
            <a:pPr marL="0" indent="0" algn="just" rtl="1">
              <a:buNone/>
            </a:pPr>
            <a:endParaRPr lang="en-US" dirty="0">
              <a:cs typeface="B Zar" pitchFamily="2" charset="-78"/>
            </a:endParaRPr>
          </a:p>
          <a:p>
            <a:pPr algn="just">
              <a:buFont typeface="Wingdings" pitchFamily="2" charset="2"/>
              <a:buChar char="q"/>
            </a:pPr>
            <a:endParaRPr lang="en-US" dirty="0">
              <a:cs typeface="B Zar" pitchFamily="2" charset="-78"/>
            </a:endParaRPr>
          </a:p>
        </p:txBody>
      </p:sp>
    </p:spTree>
    <p:extLst>
      <p:ext uri="{BB962C8B-B14F-4D97-AF65-F5344CB8AC3E}">
        <p14:creationId xmlns:p14="http://schemas.microsoft.com/office/powerpoint/2010/main" val="18016331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dirty="0" smtClean="0">
                <a:solidFill>
                  <a:schemeClr val="accent3">
                    <a:lumMod val="50000"/>
                  </a:schemeClr>
                </a:solidFill>
                <a:cs typeface="B Zar" pitchFamily="2" charset="-78"/>
              </a:rPr>
              <a:t>تكنولوژي اطلاعاتي</a:t>
            </a:r>
            <a:endParaRPr lang="en-US" dirty="0">
              <a:solidFill>
                <a:schemeClr val="accent3">
                  <a:lumMod val="50000"/>
                </a:schemeClr>
              </a:solidFill>
              <a:cs typeface="B Zar" pitchFamily="2" charset="-78"/>
            </a:endParaRPr>
          </a:p>
        </p:txBody>
      </p:sp>
      <p:sp>
        <p:nvSpPr>
          <p:cNvPr id="3" name="Content Placeholder 2"/>
          <p:cNvSpPr>
            <a:spLocks noGrp="1"/>
          </p:cNvSpPr>
          <p:nvPr>
            <p:ph idx="1"/>
          </p:nvPr>
        </p:nvSpPr>
        <p:spPr/>
        <p:txBody>
          <a:bodyPr>
            <a:normAutofit/>
          </a:bodyPr>
          <a:lstStyle/>
          <a:p>
            <a:pPr algn="r" rtl="1">
              <a:buFont typeface="Wingdings" pitchFamily="2" charset="2"/>
              <a:buChar char="q"/>
            </a:pPr>
            <a:r>
              <a:rPr lang="fa-IR" sz="3600" dirty="0" smtClean="0">
                <a:cs typeface="B Zar" pitchFamily="2" charset="-78"/>
              </a:rPr>
              <a:t>سنجش نقاط قوت و ضعف سيستم هاي اطلاعاتي سازمان</a:t>
            </a:r>
            <a:endParaRPr lang="en-US" sz="3600" dirty="0" smtClean="0">
              <a:cs typeface="B Zar" pitchFamily="2" charset="-78"/>
            </a:endParaRPr>
          </a:p>
          <a:p>
            <a:pPr lvl="0" algn="r" rtl="1">
              <a:buFont typeface="Wingdings" pitchFamily="2" charset="2"/>
              <a:buChar char="q"/>
            </a:pPr>
            <a:r>
              <a:rPr lang="fa-IR" sz="3600" dirty="0" smtClean="0">
                <a:cs typeface="B Zar" pitchFamily="2" charset="-78"/>
              </a:rPr>
              <a:t>پياده سازي پروژه هاي استخراج دانش از خبرگان سازمان مبتني بر بانكهاي اطلاعاتي و كددهي تجربيات</a:t>
            </a:r>
            <a:endParaRPr lang="en-US" sz="3600" dirty="0" smtClean="0">
              <a:cs typeface="B Zar" pitchFamily="2" charset="-78"/>
            </a:endParaRPr>
          </a:p>
          <a:p>
            <a:pPr lvl="0" algn="r" rtl="1">
              <a:buFont typeface="Wingdings" pitchFamily="2" charset="2"/>
              <a:buChar char="q"/>
            </a:pPr>
            <a:r>
              <a:rPr lang="fa-IR" sz="3600" dirty="0" smtClean="0">
                <a:cs typeface="B Zar" pitchFamily="2" charset="-78"/>
              </a:rPr>
              <a:t>پياده سازي سيستم هاي جامع تبادل دانش</a:t>
            </a:r>
            <a:endParaRPr lang="en-US" sz="3600" dirty="0" smtClean="0">
              <a:cs typeface="B Zar" pitchFamily="2" charset="-78"/>
            </a:endParaRPr>
          </a:p>
          <a:p>
            <a:pPr lvl="0" algn="r" rtl="1">
              <a:buFont typeface="Wingdings" pitchFamily="2" charset="2"/>
              <a:buChar char="q"/>
            </a:pPr>
            <a:r>
              <a:rPr lang="fa-IR" sz="3600" dirty="0" smtClean="0">
                <a:cs typeface="B Zar" pitchFamily="2" charset="-78"/>
              </a:rPr>
              <a:t>پياده سازي سيستم هاي نقشه دانشي</a:t>
            </a:r>
            <a:endParaRPr lang="en-US" sz="3600" dirty="0" smtClean="0">
              <a:cs typeface="B Zar" pitchFamily="2" charset="-78"/>
            </a:endParaRPr>
          </a:p>
          <a:p>
            <a:pPr algn="r"/>
            <a:endParaRPr lang="en-US" sz="3600" dirty="0">
              <a:cs typeface="B Zar" pitchFamily="2" charset="-78"/>
            </a:endParaRPr>
          </a:p>
        </p:txBody>
      </p:sp>
    </p:spTree>
    <p:extLst>
      <p:ext uri="{BB962C8B-B14F-4D97-AF65-F5344CB8AC3E}">
        <p14:creationId xmlns:p14="http://schemas.microsoft.com/office/powerpoint/2010/main" val="33171833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263869" y="2057400"/>
            <a:ext cx="6934200" cy="1638300"/>
          </a:xfrm>
          <a:prstGeom prst="roundRect">
            <a:avLst/>
          </a:prstGeom>
          <a:gradFill flip="none"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3500000" scaled="1"/>
            <a:tileRect/>
          </a:gradFill>
          <a:ln>
            <a:noFill/>
          </a:ln>
          <a:effectLst>
            <a:outerShdw blurRad="149987" dist="250190" dir="8460000" algn="ctr">
              <a:srgbClr val="000000">
                <a:alpha val="28000"/>
              </a:srgbClr>
            </a:outerShdw>
            <a:reflection blurRad="6350" stA="50000" endA="300" endPos="55000" dir="5400000" sy="-100000" algn="bl" rotWithShape="0"/>
          </a:effectLst>
          <a:scene3d>
            <a:camera prst="orthographicFront">
              <a:rot lat="0" lon="0" rev="0"/>
            </a:camera>
            <a:lightRig rig="contrasting" dir="t">
              <a:rot lat="0" lon="0" rev="1500000"/>
            </a:lightRig>
          </a:scene3d>
          <a:sp3d prstMaterial="metal">
            <a:bevelT w="88900" h="88900"/>
          </a:sp3d>
        </p:spPr>
        <p:style>
          <a:lnRef idx="1">
            <a:schemeClr val="accent5"/>
          </a:lnRef>
          <a:fillRef idx="2">
            <a:schemeClr val="accent5"/>
          </a:fillRef>
          <a:effectRef idx="1">
            <a:schemeClr val="accent5"/>
          </a:effectRef>
          <a:fontRef idx="minor">
            <a:schemeClr val="dk1"/>
          </a:fontRef>
        </p:style>
        <p:txBody>
          <a:bodyPr rtlCol="0" anchor="ctr"/>
          <a:lstStyle/>
          <a:p>
            <a:pPr algn="ctr"/>
            <a:r>
              <a:rPr lang="fa-IR" sz="3200" dirty="0" smtClean="0">
                <a:solidFill>
                  <a:srgbClr val="FF0000"/>
                </a:solidFill>
                <a:cs typeface="B Mitra" pitchFamily="2" charset="-78"/>
              </a:rPr>
              <a:t>کاربرد مدیریت دانش در سازمان های دولتی</a:t>
            </a:r>
            <a:endParaRPr lang="en-US" sz="3200" dirty="0">
              <a:solidFill>
                <a:srgbClr val="FF0000"/>
              </a:solidFill>
              <a:cs typeface="B Mitra" pitchFamily="2" charset="-78"/>
            </a:endParaRPr>
          </a:p>
        </p:txBody>
      </p:sp>
    </p:spTree>
    <p:extLst>
      <p:ext uri="{BB962C8B-B14F-4D97-AF65-F5344CB8AC3E}">
        <p14:creationId xmlns:p14="http://schemas.microsoft.com/office/powerpoint/2010/main" val="36249745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33400" y="3505200"/>
            <a:ext cx="8229600" cy="2239963"/>
          </a:xfrm>
        </p:spPr>
        <p:txBody>
          <a:bodyPr/>
          <a:lstStyle/>
          <a:p>
            <a:pPr marL="0" indent="0" algn="ctr" rtl="1">
              <a:buNone/>
            </a:pPr>
            <a:r>
              <a:rPr lang="fa-IR" dirty="0" smtClean="0">
                <a:cs typeface="B Zar" pitchFamily="2" charset="-78"/>
              </a:rPr>
              <a:t>در </a:t>
            </a:r>
            <a:r>
              <a:rPr lang="fa-IR" dirty="0">
                <a:cs typeface="B Zar" pitchFamily="2" charset="-78"/>
              </a:rPr>
              <a:t>دنياي امروز دانش منبعي استراژيك است و به سازمان مزيتي رقابتي پايدار مي بخشد </a:t>
            </a:r>
            <a:r>
              <a:rPr lang="fa-IR" dirty="0" smtClean="0">
                <a:cs typeface="B Zar" pitchFamily="2" charset="-78"/>
              </a:rPr>
              <a:t>.</a:t>
            </a:r>
          </a:p>
          <a:p>
            <a:pPr marL="0" indent="0" algn="l">
              <a:buNone/>
            </a:pPr>
            <a:r>
              <a:rPr lang="fa-IR" dirty="0" smtClean="0">
                <a:cs typeface="B Zar" pitchFamily="2" charset="-78"/>
              </a:rPr>
              <a:t> پیتر دراكر،1993  </a:t>
            </a:r>
            <a:endParaRPr lang="fa-IR" dirty="0">
              <a:cs typeface="B Zar" pitchFamily="2" charset="-78"/>
            </a:endParaRPr>
          </a:p>
          <a:p>
            <a:endParaRPr lang="en-US" dirty="0">
              <a:cs typeface="B Zar"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6648" y="1066800"/>
            <a:ext cx="3124200" cy="2133600"/>
          </a:xfrm>
          <a:prstGeom prst="rect">
            <a:avLst/>
          </a:prstGeom>
          <a:ln>
            <a:noFill/>
          </a:ln>
          <a:effectLst>
            <a:softEdge rad="112500"/>
          </a:effectLst>
        </p:spPr>
      </p:pic>
    </p:spTree>
    <p:extLst>
      <p:ext uri="{BB962C8B-B14F-4D97-AF65-F5344CB8AC3E}">
        <p14:creationId xmlns:p14="http://schemas.microsoft.com/office/powerpoint/2010/main" val="3623863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61893363"/>
              </p:ext>
            </p:extLst>
          </p:nvPr>
        </p:nvGraphicFramePr>
        <p:xfrm>
          <a:off x="304800" y="304800"/>
          <a:ext cx="8534400"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283793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b="1" dirty="0" smtClean="0">
                <a:effectLst>
                  <a:outerShdw blurRad="38100" dist="38100" dir="2700000" algn="tl">
                    <a:srgbClr val="000000">
                      <a:alpha val="43137"/>
                    </a:srgbClr>
                  </a:outerShdw>
                </a:effectLst>
                <a:cs typeface="B Zar" pitchFamily="2" charset="-78"/>
              </a:rPr>
              <a:t>ضرورت و اهمیت مدیریت دانش در بخش دولتی</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lstStyle/>
          <a:p>
            <a:pPr algn="just" rtl="1">
              <a:buFont typeface="Wingdings" pitchFamily="2" charset="2"/>
              <a:buChar char="q"/>
            </a:pPr>
            <a:r>
              <a:rPr lang="fa-IR" dirty="0" smtClean="0">
                <a:cs typeface="B Zar" pitchFamily="2" charset="-78"/>
              </a:rPr>
              <a:t>تبدیل شدن دانش به مهم ترین منبع اثربخشی فعالیت ها و اقدامات سازمان</a:t>
            </a:r>
          </a:p>
          <a:p>
            <a:pPr algn="just" rtl="1">
              <a:buFont typeface="Wingdings" pitchFamily="2" charset="2"/>
              <a:buChar char="q"/>
            </a:pPr>
            <a:r>
              <a:rPr lang="fa-IR" dirty="0" smtClean="0">
                <a:cs typeface="B Zar" pitchFamily="2" charset="-78"/>
              </a:rPr>
              <a:t>اعمال حاکمیت به جای تصدی گری</a:t>
            </a:r>
          </a:p>
          <a:p>
            <a:pPr algn="just" rtl="1">
              <a:buFont typeface="Wingdings" pitchFamily="2" charset="2"/>
              <a:buChar char="q"/>
            </a:pPr>
            <a:r>
              <a:rPr lang="fa-IR" dirty="0" smtClean="0">
                <a:cs typeface="B Zar" pitchFamily="2" charset="-78"/>
              </a:rPr>
              <a:t>جهانی شدن</a:t>
            </a:r>
          </a:p>
          <a:p>
            <a:pPr algn="just" rtl="1">
              <a:buFont typeface="Wingdings" pitchFamily="2" charset="2"/>
              <a:buChar char="q"/>
            </a:pPr>
            <a:r>
              <a:rPr lang="fa-IR" dirty="0" smtClean="0">
                <a:cs typeface="B Zar" pitchFamily="2" charset="-78"/>
              </a:rPr>
              <a:t>توانمندی بخش خصوصی</a:t>
            </a:r>
          </a:p>
          <a:p>
            <a:pPr algn="just" rtl="1">
              <a:buFont typeface="Wingdings" pitchFamily="2" charset="2"/>
              <a:buChar char="q"/>
            </a:pPr>
            <a:r>
              <a:rPr lang="fa-IR" dirty="0" smtClean="0">
                <a:cs typeface="B Zar" pitchFamily="2" charset="-78"/>
              </a:rPr>
              <a:t>افزایش دانش شهروندی</a:t>
            </a:r>
          </a:p>
          <a:p>
            <a:pPr algn="just" rtl="1">
              <a:buFont typeface="Wingdings" pitchFamily="2" charset="2"/>
              <a:buChar char="q"/>
            </a:pPr>
            <a:r>
              <a:rPr lang="fa-IR" dirty="0" smtClean="0">
                <a:cs typeface="B Zar" pitchFamily="2" charset="-78"/>
              </a:rPr>
              <a:t>از دست دادن نیروهای با تجربه در سازمان های دولتی</a:t>
            </a:r>
          </a:p>
          <a:p>
            <a:pPr algn="just" rtl="1">
              <a:buFont typeface="Wingdings" pitchFamily="2" charset="2"/>
              <a:buChar char="q"/>
            </a:pPr>
            <a:endParaRPr lang="en-US" dirty="0">
              <a:cs typeface="B Zar" pitchFamily="2" charset="-78"/>
            </a:endParaRPr>
          </a:p>
        </p:txBody>
      </p:sp>
    </p:spTree>
    <p:extLst>
      <p:ext uri="{BB962C8B-B14F-4D97-AF65-F5344CB8AC3E}">
        <p14:creationId xmlns:p14="http://schemas.microsoft.com/office/powerpoint/2010/main" val="1639901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smtClean="0">
                <a:effectLst>
                  <a:outerShdw blurRad="38100" dist="38100" dir="2700000" algn="tl">
                    <a:srgbClr val="000000">
                      <a:alpha val="43137"/>
                    </a:srgbClr>
                  </a:outerShdw>
                </a:effectLst>
                <a:cs typeface="B Zar" pitchFamily="2" charset="-78"/>
              </a:rPr>
              <a:t>چارچوبی برای مدیریت دانش در سازمان های دولتی</a:t>
            </a:r>
            <a:endParaRPr lang="en-US"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normAutofit lnSpcReduction="10000"/>
          </a:bodyPr>
          <a:lstStyle/>
          <a:p>
            <a:pPr algn="just" rtl="1"/>
            <a:r>
              <a:rPr lang="fa-IR" dirty="0" smtClean="0">
                <a:cs typeface="B Zar" pitchFamily="2" charset="-78"/>
              </a:rPr>
              <a:t>مدل های موجود برای سازمان های دولتی از جامعیت کافی برخوردار نیست، بنابراین باید توجه داشت:</a:t>
            </a:r>
          </a:p>
          <a:p>
            <a:pPr algn="just" rtl="1"/>
            <a:r>
              <a:rPr lang="fa-IR" dirty="0" smtClean="0">
                <a:cs typeface="B Zar" pitchFamily="2" charset="-78"/>
              </a:rPr>
              <a:t>گستردگی فرایندهای مدیریت دانش در سازمان های دولتی متناسب با گستردگی ذینفعان است</a:t>
            </a:r>
            <a:r>
              <a:rPr lang="en-US" dirty="0" smtClean="0">
                <a:cs typeface="B Zar" pitchFamily="2" charset="-78"/>
              </a:rPr>
              <a:t>.</a:t>
            </a:r>
            <a:endParaRPr lang="fa-IR" dirty="0" smtClean="0">
              <a:cs typeface="B Zar" pitchFamily="2" charset="-78"/>
            </a:endParaRPr>
          </a:p>
          <a:p>
            <a:pPr algn="just" rtl="1"/>
            <a:r>
              <a:rPr lang="fa-IR" dirty="0" smtClean="0">
                <a:cs typeface="B Zar" pitchFamily="2" charset="-78"/>
              </a:rPr>
              <a:t>مدل های بخش خصوصی بر مبنای رقابت بازار است در حالی که سازمان های دولتی موظف به رعایت عواملی نظیر کیفیت، مسئولیت، پاسخگویی به شهروندان هستند.</a:t>
            </a:r>
          </a:p>
          <a:p>
            <a:pPr algn="just" rtl="1"/>
            <a:r>
              <a:rPr lang="fa-IR" dirty="0" smtClean="0">
                <a:cs typeface="B Zar" pitchFamily="2" charset="-78"/>
              </a:rPr>
              <a:t>هدف بخش خصوصی افزایش سودآوری است در حالی که بخش دولتی  دست یابی به اهداف ذینفعان ضروری است</a:t>
            </a:r>
            <a:r>
              <a:rPr lang="en-US" dirty="0" smtClean="0">
                <a:cs typeface="B Zar" pitchFamily="2" charset="-78"/>
              </a:rPr>
              <a:t>.</a:t>
            </a:r>
            <a:endParaRPr lang="en-US" dirty="0">
              <a:cs typeface="B Zar" pitchFamily="2" charset="-78"/>
            </a:endParaRPr>
          </a:p>
        </p:txBody>
      </p:sp>
    </p:spTree>
    <p:extLst>
      <p:ext uri="{BB962C8B-B14F-4D97-AF65-F5344CB8AC3E}">
        <p14:creationId xmlns:p14="http://schemas.microsoft.com/office/powerpoint/2010/main" val="23585575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pPr algn="r"/>
            <a:r>
              <a:rPr lang="ar-SA" sz="3200" b="1" dirty="0">
                <a:cs typeface="B Zar" pitchFamily="2" charset="-78"/>
              </a:rPr>
              <a:t>براي مشخص شدن مفهوم به يك مثال عيني در يك سازمان دولتي با توجه به هرم دانش اكتفا مي‌كنيم</a:t>
            </a:r>
            <a:endParaRPr lang="en-US" sz="3200" b="1" dirty="0">
              <a:cs typeface="B Zar" pitchFamily="2" charset="-78"/>
            </a:endParaRPr>
          </a:p>
        </p:txBody>
      </p:sp>
      <p:sp>
        <p:nvSpPr>
          <p:cNvPr id="3" name="Content Placeholder 2"/>
          <p:cNvSpPr>
            <a:spLocks noGrp="1"/>
          </p:cNvSpPr>
          <p:nvPr>
            <p:ph idx="1"/>
          </p:nvPr>
        </p:nvSpPr>
        <p:spPr/>
        <p:txBody>
          <a:bodyPr/>
          <a:lstStyle/>
          <a:p>
            <a:endParaRPr lang="en-US" dirty="0"/>
          </a:p>
        </p:txBody>
      </p:sp>
      <p:grpSp>
        <p:nvGrpSpPr>
          <p:cNvPr id="4" name="Group 2"/>
          <p:cNvGrpSpPr>
            <a:grpSpLocks/>
          </p:cNvGrpSpPr>
          <p:nvPr/>
        </p:nvGrpSpPr>
        <p:grpSpPr bwMode="auto">
          <a:xfrm>
            <a:off x="289609" y="1280948"/>
            <a:ext cx="8551862" cy="5515357"/>
            <a:chOff x="1826" y="7128"/>
            <a:chExt cx="8650" cy="4140"/>
          </a:xfrm>
        </p:grpSpPr>
        <p:sp>
          <p:nvSpPr>
            <p:cNvPr id="5" name="Rectangle 3"/>
            <p:cNvSpPr>
              <a:spLocks noChangeArrowheads="1"/>
            </p:cNvSpPr>
            <p:nvPr/>
          </p:nvSpPr>
          <p:spPr bwMode="auto">
            <a:xfrm>
              <a:off x="1826" y="7128"/>
              <a:ext cx="8650" cy="4140"/>
            </a:xfrm>
            <a:prstGeom prst="rect">
              <a:avLst/>
            </a:prstGeom>
            <a:solidFill>
              <a:srgbClr val="FFFFFF"/>
            </a:solidFill>
            <a:ln w="9525">
              <a:solidFill>
                <a:srgbClr val="000000"/>
              </a:solidFill>
              <a:miter lim="800000"/>
              <a:headEnd/>
              <a:tailEnd/>
            </a:ln>
          </p:spPr>
          <p:txBody>
            <a:bodyPr/>
            <a:lstStyle/>
            <a:p>
              <a:endParaRPr lang="en-US"/>
            </a:p>
          </p:txBody>
        </p:sp>
        <p:sp>
          <p:nvSpPr>
            <p:cNvPr id="6" name="Rectangle 4"/>
            <p:cNvSpPr>
              <a:spLocks noChangeArrowheads="1"/>
            </p:cNvSpPr>
            <p:nvPr/>
          </p:nvSpPr>
          <p:spPr bwMode="auto">
            <a:xfrm>
              <a:off x="4248" y="7488"/>
              <a:ext cx="3806" cy="3420"/>
            </a:xfrm>
            <a:prstGeom prst="rect">
              <a:avLst/>
            </a:prstGeom>
            <a:solidFill>
              <a:srgbClr val="FFFFFF"/>
            </a:solidFill>
            <a:ln w="9525">
              <a:solidFill>
                <a:srgbClr val="000000"/>
              </a:solidFill>
              <a:miter lim="800000"/>
              <a:headEnd/>
              <a:tailEnd/>
            </a:ln>
          </p:spPr>
          <p:txBody>
            <a:bodyPr/>
            <a:lstStyle/>
            <a:p>
              <a:pPr algn="ctr" rtl="1"/>
              <a:r>
                <a:rPr lang="ar-SA" sz="2800" dirty="0">
                  <a:cs typeface="B Zar" pitchFamily="2" charset="-78"/>
                </a:rPr>
                <a:t>سازمان</a:t>
              </a:r>
              <a:endParaRPr lang="ar-SA" sz="1800" dirty="0">
                <a:cs typeface="B Zar" pitchFamily="2" charset="-78"/>
              </a:endParaRPr>
            </a:p>
            <a:p>
              <a:pPr rtl="1" eaLnBrk="0" hangingPunct="0"/>
              <a:r>
                <a:rPr lang="ar-SA" sz="1300" dirty="0">
                  <a:cs typeface="Lotus" pitchFamily="2" charset="-78"/>
                </a:rPr>
                <a:t> </a:t>
              </a:r>
              <a:endParaRPr lang="ar-SA" sz="1200" dirty="0"/>
            </a:p>
            <a:p>
              <a:pPr rtl="1" eaLnBrk="0" hangingPunct="0"/>
              <a:r>
                <a:rPr lang="ar-SA" sz="1300" dirty="0">
                  <a:cs typeface="Lotus" pitchFamily="2" charset="-78"/>
                </a:rPr>
                <a:t> </a:t>
              </a:r>
              <a:endParaRPr lang="ar-SA" sz="1200" dirty="0"/>
            </a:p>
            <a:p>
              <a:pPr eaLnBrk="0" hangingPunct="0"/>
              <a:endParaRPr lang="ar-SA" dirty="0"/>
            </a:p>
          </p:txBody>
        </p:sp>
        <p:sp>
          <p:nvSpPr>
            <p:cNvPr id="7" name="Text Box 5"/>
            <p:cNvSpPr txBox="1">
              <a:spLocks noChangeArrowheads="1"/>
            </p:cNvSpPr>
            <p:nvPr/>
          </p:nvSpPr>
          <p:spPr bwMode="auto">
            <a:xfrm>
              <a:off x="8573" y="7668"/>
              <a:ext cx="1545" cy="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rtl="1"/>
              <a:r>
                <a:rPr lang="ar-SA" sz="2800" dirty="0">
                  <a:solidFill>
                    <a:srgbClr val="00B050"/>
                  </a:solidFill>
                  <a:cs typeface="B Zar" pitchFamily="2" charset="-78"/>
                </a:rPr>
                <a:t>خروجي</a:t>
              </a:r>
            </a:p>
            <a:p>
              <a:pPr algn="ctr" rtl="1" eaLnBrk="0" hangingPunct="0"/>
              <a:r>
                <a:rPr lang="ar-SA" sz="2800" dirty="0">
                  <a:cs typeface="B Zar" pitchFamily="2" charset="-78"/>
                </a:rPr>
                <a:t> </a:t>
              </a:r>
            </a:p>
            <a:p>
              <a:pPr algn="r" rtl="1" eaLnBrk="0" hangingPunct="0"/>
              <a:r>
                <a:rPr lang="ar-SA" sz="2800" dirty="0">
                  <a:cs typeface="B Zar" pitchFamily="2" charset="-78"/>
                </a:rPr>
                <a:t> </a:t>
              </a:r>
            </a:p>
            <a:p>
              <a:pPr algn="r" rtl="1" eaLnBrk="0" hangingPunct="0"/>
              <a:endParaRPr lang="ar-SA" sz="2800" dirty="0">
                <a:cs typeface="B Zar" pitchFamily="2" charset="-78"/>
              </a:endParaRPr>
            </a:p>
            <a:p>
              <a:pPr algn="r" rtl="1" eaLnBrk="0" hangingPunct="0"/>
              <a:endParaRPr lang="ar-SA" sz="2800" dirty="0">
                <a:cs typeface="B Zar" pitchFamily="2" charset="-78"/>
              </a:endParaRPr>
            </a:p>
            <a:p>
              <a:pPr algn="r" rtl="1" eaLnBrk="0" hangingPunct="0"/>
              <a:endParaRPr lang="ar-SA" sz="2800" dirty="0">
                <a:cs typeface="B Zar" pitchFamily="2" charset="-78"/>
              </a:endParaRPr>
            </a:p>
            <a:p>
              <a:pPr algn="r" rtl="1" eaLnBrk="0" hangingPunct="0"/>
              <a:endParaRPr lang="ar-SA" sz="2800" dirty="0">
                <a:cs typeface="B Zar" pitchFamily="2" charset="-78"/>
              </a:endParaRPr>
            </a:p>
            <a:p>
              <a:pPr algn="r" rtl="1" eaLnBrk="0" hangingPunct="0"/>
              <a:r>
                <a:rPr lang="ar-SA" sz="2800" dirty="0">
                  <a:cs typeface="B Zar" pitchFamily="2" charset="-78"/>
                </a:rPr>
                <a:t>يادگيري</a:t>
              </a:r>
            </a:p>
            <a:p>
              <a:pPr algn="r" rtl="1" eaLnBrk="0" hangingPunct="0"/>
              <a:r>
                <a:rPr lang="ar-SA" sz="2800" dirty="0">
                  <a:cs typeface="B Zar" pitchFamily="2" charset="-78"/>
                </a:rPr>
                <a:t>سازماني</a:t>
              </a:r>
            </a:p>
            <a:p>
              <a:pPr algn="r" eaLnBrk="0" hangingPunct="0"/>
              <a:endParaRPr lang="ar-SA" sz="2800" dirty="0">
                <a:cs typeface="B Zar" pitchFamily="2" charset="-78"/>
              </a:endParaRPr>
            </a:p>
          </p:txBody>
        </p:sp>
        <p:sp>
          <p:nvSpPr>
            <p:cNvPr id="8" name="Text Box 6"/>
            <p:cNvSpPr txBox="1">
              <a:spLocks noChangeArrowheads="1"/>
            </p:cNvSpPr>
            <p:nvPr/>
          </p:nvSpPr>
          <p:spPr bwMode="auto">
            <a:xfrm>
              <a:off x="1826" y="7488"/>
              <a:ext cx="1718" cy="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rtl="1"/>
              <a:endParaRPr lang="ar-SA" sz="2800" dirty="0">
                <a:cs typeface="B Zar" pitchFamily="2" charset="-78"/>
              </a:endParaRPr>
            </a:p>
            <a:p>
              <a:pPr algn="ctr" rtl="1"/>
              <a:r>
                <a:rPr lang="ar-SA" sz="2800" dirty="0">
                  <a:solidFill>
                    <a:srgbClr val="0070C0"/>
                  </a:solidFill>
                  <a:cs typeface="B Zar" pitchFamily="2" charset="-78"/>
                </a:rPr>
                <a:t>دنياي خارج</a:t>
              </a:r>
            </a:p>
            <a:p>
              <a:pPr algn="ctr" rtl="1" eaLnBrk="0" hangingPunct="0"/>
              <a:r>
                <a:rPr lang="ar-SA" sz="2800" dirty="0">
                  <a:cs typeface="B Zar" pitchFamily="2" charset="-78"/>
                </a:rPr>
                <a:t> </a:t>
              </a:r>
            </a:p>
            <a:p>
              <a:pPr algn="ctr" rtl="1" eaLnBrk="0" hangingPunct="0"/>
              <a:r>
                <a:rPr lang="ar-SA" sz="2800" dirty="0">
                  <a:cs typeface="B Zar" pitchFamily="2" charset="-78"/>
                </a:rPr>
                <a:t>1.</a:t>
              </a:r>
            </a:p>
            <a:p>
              <a:pPr algn="ctr" rtl="1" eaLnBrk="0" hangingPunct="0"/>
              <a:r>
                <a:rPr lang="ar-SA" sz="2800" dirty="0">
                  <a:cs typeface="B Zar" pitchFamily="2" charset="-78"/>
                </a:rPr>
                <a:t>تحصيل اطلاعات و دانش</a:t>
              </a:r>
            </a:p>
            <a:p>
              <a:pPr algn="ctr" rtl="1" eaLnBrk="0" hangingPunct="0"/>
              <a:r>
                <a:rPr lang="ar-SA" sz="2800" dirty="0">
                  <a:cs typeface="B Zar" pitchFamily="2" charset="-78"/>
                </a:rPr>
                <a:t>(از طريق يادگيري تحقيق و امثالهم)</a:t>
              </a:r>
            </a:p>
          </p:txBody>
        </p:sp>
        <p:sp>
          <p:nvSpPr>
            <p:cNvPr id="9" name="Text Box 7"/>
            <p:cNvSpPr txBox="1">
              <a:spLocks noChangeArrowheads="1"/>
            </p:cNvSpPr>
            <p:nvPr/>
          </p:nvSpPr>
          <p:spPr bwMode="auto">
            <a:xfrm>
              <a:off x="4504" y="8328"/>
              <a:ext cx="1545" cy="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rtl="1"/>
              <a:endParaRPr lang="ar-SA" sz="2400" dirty="0">
                <a:cs typeface="B Zar" pitchFamily="2" charset="-78"/>
              </a:endParaRPr>
            </a:p>
            <a:p>
              <a:pPr algn="ctr" rtl="1"/>
              <a:r>
                <a:rPr lang="ar-SA" sz="2400" dirty="0">
                  <a:cs typeface="B Zar" pitchFamily="2" charset="-78"/>
                </a:rPr>
                <a:t>افراد / تيم</a:t>
              </a:r>
            </a:p>
            <a:p>
              <a:pPr algn="ctr" rtl="1" eaLnBrk="0" hangingPunct="0"/>
              <a:endParaRPr lang="ar-SA" sz="2400" dirty="0">
                <a:cs typeface="B Zar" pitchFamily="2" charset="-78"/>
              </a:endParaRPr>
            </a:p>
            <a:p>
              <a:pPr algn="ctr" rtl="1" eaLnBrk="0" hangingPunct="0"/>
              <a:r>
                <a:rPr lang="ar-SA" sz="2400" dirty="0">
                  <a:cs typeface="B Zar" pitchFamily="2" charset="-78"/>
                </a:rPr>
                <a:t>2.</a:t>
              </a:r>
            </a:p>
            <a:p>
              <a:pPr algn="ctr" rtl="1" eaLnBrk="0" hangingPunct="0"/>
              <a:r>
                <a:rPr lang="ar-SA" sz="2400" dirty="0">
                  <a:cs typeface="B Zar" pitchFamily="2" charset="-78"/>
                </a:rPr>
                <a:t>توليد دانش</a:t>
              </a:r>
            </a:p>
            <a:p>
              <a:pPr algn="ctr" rtl="1" eaLnBrk="0" hangingPunct="0"/>
              <a:r>
                <a:rPr lang="ar-SA" sz="2400" dirty="0">
                  <a:cs typeface="B Zar" pitchFamily="2" charset="-78"/>
                </a:rPr>
                <a:t>(اعتبار سنجي و توليد دانش جديد)</a:t>
              </a:r>
            </a:p>
            <a:p>
              <a:pPr algn="ctr" rtl="1" eaLnBrk="0" hangingPunct="0"/>
              <a:endParaRPr lang="ar-SA" sz="2400" dirty="0">
                <a:cs typeface="B Zar" pitchFamily="2" charset="-78"/>
              </a:endParaRPr>
            </a:p>
          </p:txBody>
        </p:sp>
        <p:sp>
          <p:nvSpPr>
            <p:cNvPr id="10" name="Text Box 8"/>
            <p:cNvSpPr txBox="1">
              <a:spLocks noChangeArrowheads="1"/>
            </p:cNvSpPr>
            <p:nvPr/>
          </p:nvSpPr>
          <p:spPr bwMode="auto">
            <a:xfrm>
              <a:off x="6336" y="8208"/>
              <a:ext cx="1545" cy="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rtl="1"/>
              <a:r>
                <a:rPr lang="ar-SA" sz="2400" dirty="0">
                  <a:cs typeface="B Zar" pitchFamily="2" charset="-78"/>
                </a:rPr>
                <a:t>3.</a:t>
              </a:r>
            </a:p>
            <a:p>
              <a:pPr algn="ctr" rtl="1" eaLnBrk="0" hangingPunct="0"/>
              <a:r>
                <a:rPr lang="ar-SA" sz="2400" dirty="0">
                  <a:cs typeface="B Zar" pitchFamily="2" charset="-78"/>
                </a:rPr>
                <a:t>تركيب و يكپارچه سازي دانش</a:t>
              </a:r>
            </a:p>
            <a:p>
              <a:pPr algn="ctr" rtl="1" eaLnBrk="0" hangingPunct="0"/>
              <a:r>
                <a:rPr lang="ar-SA" sz="2400" dirty="0">
                  <a:cs typeface="B Zar" pitchFamily="2" charset="-78"/>
                </a:rPr>
                <a:t>(عرضه دانش، اشتراك دانش، ذخيره دانش و امثالهم)</a:t>
              </a:r>
            </a:p>
            <a:p>
              <a:pPr algn="ctr" eaLnBrk="0" hangingPunct="0"/>
              <a:endParaRPr lang="ar-SA" sz="2400" dirty="0">
                <a:cs typeface="B Zar" pitchFamily="2" charset="-78"/>
              </a:endParaRPr>
            </a:p>
          </p:txBody>
        </p:sp>
        <p:sp>
          <p:nvSpPr>
            <p:cNvPr id="11" name="Freeform 9"/>
            <p:cNvSpPr>
              <a:spLocks/>
            </p:cNvSpPr>
            <p:nvPr/>
          </p:nvSpPr>
          <p:spPr bwMode="auto">
            <a:xfrm>
              <a:off x="3120" y="8550"/>
              <a:ext cx="1920" cy="570"/>
            </a:xfrm>
            <a:custGeom>
              <a:avLst/>
              <a:gdLst>
                <a:gd name="T0" fmla="*/ 0 w 1920"/>
                <a:gd name="T1" fmla="*/ 0 h 570"/>
                <a:gd name="T2" fmla="*/ 525 w 1920"/>
                <a:gd name="T3" fmla="*/ 0 h 570"/>
                <a:gd name="T4" fmla="*/ 525 w 1920"/>
                <a:gd name="T5" fmla="*/ 570 h 570"/>
                <a:gd name="T6" fmla="*/ 1920 w 1920"/>
                <a:gd name="T7" fmla="*/ 570 h 570"/>
              </a:gdLst>
              <a:ahLst/>
              <a:cxnLst>
                <a:cxn ang="0">
                  <a:pos x="T0" y="T1"/>
                </a:cxn>
                <a:cxn ang="0">
                  <a:pos x="T2" y="T3"/>
                </a:cxn>
                <a:cxn ang="0">
                  <a:pos x="T4" y="T5"/>
                </a:cxn>
                <a:cxn ang="0">
                  <a:pos x="T6" y="T7"/>
                </a:cxn>
              </a:cxnLst>
              <a:rect l="0" t="0" r="r" b="b"/>
              <a:pathLst>
                <a:path w="1920" h="570">
                  <a:moveTo>
                    <a:pt x="0" y="0"/>
                  </a:moveTo>
                  <a:lnTo>
                    <a:pt x="525" y="0"/>
                  </a:lnTo>
                  <a:lnTo>
                    <a:pt x="525" y="570"/>
                  </a:lnTo>
                  <a:lnTo>
                    <a:pt x="1920" y="570"/>
                  </a:lnTo>
                </a:path>
              </a:pathLst>
            </a:custGeom>
            <a:noFill/>
            <a:ln w="952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10"/>
            <p:cNvSpPr>
              <a:spLocks/>
            </p:cNvSpPr>
            <p:nvPr/>
          </p:nvSpPr>
          <p:spPr bwMode="auto">
            <a:xfrm>
              <a:off x="5459" y="8385"/>
              <a:ext cx="1501" cy="753"/>
            </a:xfrm>
            <a:custGeom>
              <a:avLst/>
              <a:gdLst>
                <a:gd name="T0" fmla="*/ 0 w 1501"/>
                <a:gd name="T1" fmla="*/ 753 h 753"/>
                <a:gd name="T2" fmla="*/ 525 w 1501"/>
                <a:gd name="T3" fmla="*/ 753 h 753"/>
                <a:gd name="T4" fmla="*/ 526 w 1501"/>
                <a:gd name="T5" fmla="*/ 0 h 753"/>
                <a:gd name="T6" fmla="*/ 1501 w 1501"/>
                <a:gd name="T7" fmla="*/ 0 h 753"/>
              </a:gdLst>
              <a:ahLst/>
              <a:cxnLst>
                <a:cxn ang="0">
                  <a:pos x="T0" y="T1"/>
                </a:cxn>
                <a:cxn ang="0">
                  <a:pos x="T2" y="T3"/>
                </a:cxn>
                <a:cxn ang="0">
                  <a:pos x="T4" y="T5"/>
                </a:cxn>
                <a:cxn ang="0">
                  <a:pos x="T6" y="T7"/>
                </a:cxn>
              </a:cxnLst>
              <a:rect l="0" t="0" r="r" b="b"/>
              <a:pathLst>
                <a:path w="1501" h="753">
                  <a:moveTo>
                    <a:pt x="0" y="753"/>
                  </a:moveTo>
                  <a:lnTo>
                    <a:pt x="525" y="753"/>
                  </a:lnTo>
                  <a:lnTo>
                    <a:pt x="526" y="0"/>
                  </a:lnTo>
                  <a:lnTo>
                    <a:pt x="1501" y="0"/>
                  </a:lnTo>
                </a:path>
              </a:pathLst>
            </a:custGeom>
            <a:noFill/>
            <a:ln w="952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 name="Freeform 11"/>
            <p:cNvSpPr>
              <a:spLocks/>
            </p:cNvSpPr>
            <p:nvPr/>
          </p:nvSpPr>
          <p:spPr bwMode="auto">
            <a:xfrm>
              <a:off x="7715" y="8388"/>
              <a:ext cx="1705" cy="807"/>
            </a:xfrm>
            <a:custGeom>
              <a:avLst/>
              <a:gdLst>
                <a:gd name="T0" fmla="*/ 0 w 1705"/>
                <a:gd name="T1" fmla="*/ 0 h 807"/>
                <a:gd name="T2" fmla="*/ 525 w 1705"/>
                <a:gd name="T3" fmla="*/ 0 h 807"/>
                <a:gd name="T4" fmla="*/ 520 w 1705"/>
                <a:gd name="T5" fmla="*/ 807 h 807"/>
                <a:gd name="T6" fmla="*/ 1705 w 1705"/>
                <a:gd name="T7" fmla="*/ 807 h 807"/>
              </a:gdLst>
              <a:ahLst/>
              <a:cxnLst>
                <a:cxn ang="0">
                  <a:pos x="T0" y="T1"/>
                </a:cxn>
                <a:cxn ang="0">
                  <a:pos x="T2" y="T3"/>
                </a:cxn>
                <a:cxn ang="0">
                  <a:pos x="T4" y="T5"/>
                </a:cxn>
                <a:cxn ang="0">
                  <a:pos x="T6" y="T7"/>
                </a:cxn>
              </a:cxnLst>
              <a:rect l="0" t="0" r="r" b="b"/>
              <a:pathLst>
                <a:path w="1705" h="807">
                  <a:moveTo>
                    <a:pt x="0" y="0"/>
                  </a:moveTo>
                  <a:lnTo>
                    <a:pt x="525" y="0"/>
                  </a:lnTo>
                  <a:lnTo>
                    <a:pt x="520" y="807"/>
                  </a:lnTo>
                  <a:lnTo>
                    <a:pt x="1705" y="807"/>
                  </a:lnTo>
                </a:path>
              </a:pathLst>
            </a:custGeom>
            <a:noFill/>
            <a:ln w="952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Tree>
    <p:extLst>
      <p:ext uri="{BB962C8B-B14F-4D97-AF65-F5344CB8AC3E}">
        <p14:creationId xmlns:p14="http://schemas.microsoft.com/office/powerpoint/2010/main" val="185208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457200"/>
            <a:ext cx="8229600" cy="5668963"/>
          </a:xfrm>
        </p:spPr>
        <p:txBody>
          <a:bodyPr>
            <a:normAutofit fontScale="92500" lnSpcReduction="20000"/>
          </a:bodyPr>
          <a:lstStyle/>
          <a:p>
            <a:pPr marL="0" indent="0" algn="just" rtl="1">
              <a:buNone/>
            </a:pPr>
            <a:r>
              <a:rPr lang="ar-SA" dirty="0" smtClean="0">
                <a:cs typeface="B Zar" pitchFamily="2" charset="-78"/>
              </a:rPr>
              <a:t> </a:t>
            </a:r>
            <a:r>
              <a:rPr lang="fa-IR" b="1" dirty="0" smtClean="0">
                <a:cs typeface="B Zar" pitchFamily="2" charset="-78"/>
              </a:rPr>
              <a:t>در این مثال سازمان به منظور </a:t>
            </a:r>
            <a:r>
              <a:rPr lang="ar-SA" b="1" dirty="0" smtClean="0">
                <a:cs typeface="B Zar" pitchFamily="2" charset="-78"/>
              </a:rPr>
              <a:t>برنامه‌ريزي </a:t>
            </a:r>
            <a:r>
              <a:rPr lang="ar-SA" b="1" dirty="0">
                <a:cs typeface="B Zar" pitchFamily="2" charset="-78"/>
              </a:rPr>
              <a:t>استراتژيك </a:t>
            </a:r>
            <a:endParaRPr lang="fa-IR" b="1" dirty="0" smtClean="0">
              <a:cs typeface="B Zar" pitchFamily="2" charset="-78"/>
            </a:endParaRPr>
          </a:p>
          <a:p>
            <a:pPr algn="just" rtl="1"/>
            <a:r>
              <a:rPr lang="ar-SA" dirty="0" smtClean="0">
                <a:cs typeface="B Zar" pitchFamily="2" charset="-78"/>
              </a:rPr>
              <a:t>ابتدا </a:t>
            </a:r>
            <a:r>
              <a:rPr lang="ar-SA" dirty="0">
                <a:cs typeface="B Zar" pitchFamily="2" charset="-78"/>
              </a:rPr>
              <a:t>داده‌هاي مختلف پيرامون فرصتهاي محيطي و </a:t>
            </a:r>
            <a:r>
              <a:rPr lang="ar-SA" dirty="0" smtClean="0">
                <a:cs typeface="B Zar" pitchFamily="2" charset="-78"/>
              </a:rPr>
              <a:t>خارجي </a:t>
            </a:r>
            <a:r>
              <a:rPr lang="ar-SA" dirty="0">
                <a:cs typeface="B Zar" pitchFamily="2" charset="-78"/>
              </a:rPr>
              <a:t>جمع آوري </a:t>
            </a:r>
            <a:endParaRPr lang="fa-IR" dirty="0" smtClean="0">
              <a:cs typeface="B Zar" pitchFamily="2" charset="-78"/>
            </a:endParaRPr>
          </a:p>
          <a:p>
            <a:pPr algn="just" rtl="1"/>
            <a:r>
              <a:rPr lang="ar-SA" dirty="0" smtClean="0">
                <a:cs typeface="B Zar" pitchFamily="2" charset="-78"/>
              </a:rPr>
              <a:t>سپس </a:t>
            </a:r>
            <a:r>
              <a:rPr lang="ar-SA" dirty="0">
                <a:cs typeface="B Zar" pitchFamily="2" charset="-78"/>
              </a:rPr>
              <a:t>اين داده‌ها كه به صورت هدفمند انباشته شده‌اند در راستاي اهداف طرح تفسير و دسته بندي مي‌گردد كه اين دسته بندي </a:t>
            </a:r>
            <a:r>
              <a:rPr lang="fa-IR" dirty="0" smtClean="0">
                <a:cs typeface="B Zar" pitchFamily="2" charset="-78"/>
              </a:rPr>
              <a:t>با</a:t>
            </a:r>
            <a:r>
              <a:rPr lang="ar-SA" dirty="0" smtClean="0">
                <a:cs typeface="B Zar" pitchFamily="2" charset="-78"/>
              </a:rPr>
              <a:t> </a:t>
            </a:r>
            <a:r>
              <a:rPr lang="ar-SA" dirty="0">
                <a:cs typeface="B Zar" pitchFamily="2" charset="-78"/>
              </a:rPr>
              <a:t>مدلهاي</a:t>
            </a:r>
            <a:r>
              <a:rPr lang="en-US" dirty="0">
                <a:cs typeface="B Zar" pitchFamily="2" charset="-78"/>
              </a:rPr>
              <a:t> </a:t>
            </a:r>
            <a:r>
              <a:rPr lang="en-US" dirty="0">
                <a:cs typeface="+mj-cs"/>
              </a:rPr>
              <a:t>EFS</a:t>
            </a:r>
            <a:r>
              <a:rPr lang="en-US" dirty="0">
                <a:cs typeface="B Zar" pitchFamily="2" charset="-78"/>
              </a:rPr>
              <a:t>, </a:t>
            </a:r>
            <a:r>
              <a:rPr lang="en-US" dirty="0">
                <a:cs typeface="+mj-cs"/>
              </a:rPr>
              <a:t>SWOT</a:t>
            </a:r>
            <a:r>
              <a:rPr lang="ar-SA" dirty="0">
                <a:cs typeface="B Zar" pitchFamily="2" charset="-78"/>
              </a:rPr>
              <a:t> دسته بندي مي‌گردد و امتيازات مشخص مي‌گردد.</a:t>
            </a:r>
          </a:p>
          <a:p>
            <a:pPr algn="just" rtl="1" eaLnBrk="0" hangingPunct="0"/>
            <a:r>
              <a:rPr lang="ar-SA" dirty="0" smtClean="0">
                <a:cs typeface="B Zar" pitchFamily="2" charset="-78"/>
              </a:rPr>
              <a:t>پس </a:t>
            </a:r>
            <a:r>
              <a:rPr lang="ar-SA" dirty="0">
                <a:cs typeface="B Zar" pitchFamily="2" charset="-78"/>
              </a:rPr>
              <a:t>از جمع آوري اطلاعات مختلف و دسته بندي </a:t>
            </a:r>
            <a:r>
              <a:rPr lang="fa-IR" dirty="0" smtClean="0">
                <a:cs typeface="B Zar" pitchFamily="2" charset="-78"/>
              </a:rPr>
              <a:t>اقدامات لازم برای</a:t>
            </a:r>
            <a:r>
              <a:rPr lang="ar-SA" dirty="0" smtClean="0">
                <a:cs typeface="B Zar" pitchFamily="2" charset="-78"/>
              </a:rPr>
              <a:t> </a:t>
            </a:r>
            <a:r>
              <a:rPr lang="ar-SA" dirty="0">
                <a:cs typeface="B Zar" pitchFamily="2" charset="-78"/>
              </a:rPr>
              <a:t>تبيين استراتژي </a:t>
            </a:r>
            <a:r>
              <a:rPr lang="ar-SA" dirty="0" smtClean="0">
                <a:cs typeface="B Zar" pitchFamily="2" charset="-78"/>
              </a:rPr>
              <a:t>شركت </a:t>
            </a:r>
            <a:r>
              <a:rPr lang="fa-IR" dirty="0" smtClean="0">
                <a:cs typeface="B Zar" pitchFamily="2" charset="-78"/>
              </a:rPr>
              <a:t>صورت می گیرد.</a:t>
            </a:r>
            <a:r>
              <a:rPr lang="ar-SA" dirty="0" smtClean="0">
                <a:cs typeface="B Zar" pitchFamily="2" charset="-78"/>
              </a:rPr>
              <a:t>اين </a:t>
            </a:r>
            <a:r>
              <a:rPr lang="ar-SA" dirty="0">
                <a:cs typeface="B Zar" pitchFamily="2" charset="-78"/>
              </a:rPr>
              <a:t>همان دانش است كه حاصل از اطلاعات جمع آوري شده </a:t>
            </a:r>
            <a:r>
              <a:rPr lang="ar-SA" dirty="0" smtClean="0">
                <a:cs typeface="B Zar" pitchFamily="2" charset="-78"/>
              </a:rPr>
              <a:t>است</a:t>
            </a:r>
            <a:r>
              <a:rPr lang="en-US" dirty="0">
                <a:cs typeface="B Zar" pitchFamily="2" charset="-78"/>
              </a:rPr>
              <a:t>.</a:t>
            </a:r>
            <a:endParaRPr lang="fa-IR" dirty="0">
              <a:cs typeface="B Zar" pitchFamily="2" charset="-78"/>
            </a:endParaRPr>
          </a:p>
          <a:p>
            <a:pPr algn="just" rtl="1" eaLnBrk="0" hangingPunct="0"/>
            <a:r>
              <a:rPr lang="ar-SA" dirty="0">
                <a:cs typeface="B Zar" pitchFamily="2" charset="-78"/>
              </a:rPr>
              <a:t>اگر سازمان دانش حاصله را </a:t>
            </a:r>
            <a:r>
              <a:rPr lang="fa-IR" dirty="0" smtClean="0">
                <a:cs typeface="B Zar" pitchFamily="2" charset="-78"/>
              </a:rPr>
              <a:t>در </a:t>
            </a:r>
            <a:r>
              <a:rPr lang="ar-SA" dirty="0" smtClean="0">
                <a:cs typeface="B Zar" pitchFamily="2" charset="-78"/>
              </a:rPr>
              <a:t>برنامه‌ </a:t>
            </a:r>
            <a:r>
              <a:rPr lang="ar-SA" dirty="0">
                <a:cs typeface="B Zar" pitchFamily="2" charset="-78"/>
              </a:rPr>
              <a:t>استراتژيك به كار بندد خرد حاصل مي‌گردد. چون گاهي سازمان با اين كه مي‌داند دانش به دست آمده نياز است در عمل اين اتفاق كه آن را به كار بندد نمي‌افتد</a:t>
            </a:r>
            <a:r>
              <a:rPr lang="en-US" dirty="0">
                <a:cs typeface="B Zar" pitchFamily="2" charset="-78"/>
              </a:rPr>
              <a:t>.</a:t>
            </a:r>
            <a:endParaRPr lang="fa-IR" dirty="0">
              <a:cs typeface="B Zar" pitchFamily="2" charset="-78"/>
            </a:endParaRPr>
          </a:p>
          <a:p>
            <a:pPr algn="r" rtl="1"/>
            <a:endParaRPr lang="en-US" dirty="0">
              <a:cs typeface="B Zar" pitchFamily="2" charset="-78"/>
            </a:endParaRPr>
          </a:p>
        </p:txBody>
      </p:sp>
    </p:spTree>
    <p:extLst>
      <p:ext uri="{BB962C8B-B14F-4D97-AF65-F5344CB8AC3E}">
        <p14:creationId xmlns:p14="http://schemas.microsoft.com/office/powerpoint/2010/main" val="30549790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b="1" dirty="0" smtClean="0">
                <a:solidFill>
                  <a:srgbClr val="FF0000"/>
                </a:solidFill>
                <a:effectLst>
                  <a:outerShdw blurRad="38100" dist="38100" dir="2700000" algn="tl">
                    <a:srgbClr val="000000">
                      <a:alpha val="43137"/>
                    </a:srgbClr>
                  </a:outerShdw>
                </a:effectLst>
                <a:cs typeface="B Zar" pitchFamily="2" charset="-78"/>
              </a:rPr>
              <a:t>گام های پیاده سازی مدیریت دانش در سازمانهای دولتی</a:t>
            </a:r>
            <a:endParaRPr lang="en-US" sz="3600" b="1" dirty="0">
              <a:solidFill>
                <a:srgbClr val="FF0000"/>
              </a:solidFill>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lstStyle/>
          <a:p>
            <a:endParaRPr lang="en-US" dirty="0"/>
          </a:p>
        </p:txBody>
      </p:sp>
      <p:sp>
        <p:nvSpPr>
          <p:cNvPr id="4" name="Freeform 3"/>
          <p:cNvSpPr/>
          <p:nvPr/>
        </p:nvSpPr>
        <p:spPr>
          <a:xfrm>
            <a:off x="2376176" y="1334813"/>
            <a:ext cx="6336792" cy="814673"/>
          </a:xfrm>
          <a:custGeom>
            <a:avLst/>
            <a:gdLst>
              <a:gd name="connsiteX0" fmla="*/ 0 w 6336792"/>
              <a:gd name="connsiteY0" fmla="*/ 81467 h 814673"/>
              <a:gd name="connsiteX1" fmla="*/ 81467 w 6336792"/>
              <a:gd name="connsiteY1" fmla="*/ 0 h 814673"/>
              <a:gd name="connsiteX2" fmla="*/ 6255325 w 6336792"/>
              <a:gd name="connsiteY2" fmla="*/ 0 h 814673"/>
              <a:gd name="connsiteX3" fmla="*/ 6336792 w 6336792"/>
              <a:gd name="connsiteY3" fmla="*/ 81467 h 814673"/>
              <a:gd name="connsiteX4" fmla="*/ 6336792 w 6336792"/>
              <a:gd name="connsiteY4" fmla="*/ 733206 h 814673"/>
              <a:gd name="connsiteX5" fmla="*/ 6255325 w 6336792"/>
              <a:gd name="connsiteY5" fmla="*/ 814673 h 814673"/>
              <a:gd name="connsiteX6" fmla="*/ 81467 w 6336792"/>
              <a:gd name="connsiteY6" fmla="*/ 814673 h 814673"/>
              <a:gd name="connsiteX7" fmla="*/ 0 w 6336792"/>
              <a:gd name="connsiteY7" fmla="*/ 733206 h 814673"/>
              <a:gd name="connsiteX8" fmla="*/ 0 w 6336792"/>
              <a:gd name="connsiteY8" fmla="*/ 81467 h 81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792" h="814673">
                <a:moveTo>
                  <a:pt x="0" y="81467"/>
                </a:moveTo>
                <a:cubicBezTo>
                  <a:pt x="0" y="36474"/>
                  <a:pt x="36474" y="0"/>
                  <a:pt x="81467" y="0"/>
                </a:cubicBezTo>
                <a:lnTo>
                  <a:pt x="6255325" y="0"/>
                </a:lnTo>
                <a:cubicBezTo>
                  <a:pt x="6300318" y="0"/>
                  <a:pt x="6336792" y="36474"/>
                  <a:pt x="6336792" y="81467"/>
                </a:cubicBezTo>
                <a:lnTo>
                  <a:pt x="6336792" y="733206"/>
                </a:lnTo>
                <a:cubicBezTo>
                  <a:pt x="6336792" y="778199"/>
                  <a:pt x="6300318" y="814673"/>
                  <a:pt x="6255325" y="814673"/>
                </a:cubicBezTo>
                <a:lnTo>
                  <a:pt x="81467" y="814673"/>
                </a:lnTo>
                <a:cubicBezTo>
                  <a:pt x="36474" y="814673"/>
                  <a:pt x="0" y="778199"/>
                  <a:pt x="0" y="733206"/>
                </a:cubicBezTo>
                <a:lnTo>
                  <a:pt x="0" y="81467"/>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txBody>
          <a:bodyPr spcFirstLastPara="0" vert="horz" wrap="square" lIns="1122840" tIns="206741" rIns="206742" bIns="206741" numCol="1" spcCol="1270" anchor="ctr" anchorCtr="0">
            <a:noAutofit/>
          </a:bodyPr>
          <a:lstStyle/>
          <a:p>
            <a:pPr lvl="0" algn="r" defTabSz="2133600" rtl="1">
              <a:lnSpc>
                <a:spcPct val="90000"/>
              </a:lnSpc>
              <a:spcBef>
                <a:spcPct val="0"/>
              </a:spcBef>
              <a:spcAft>
                <a:spcPct val="35000"/>
              </a:spcAft>
            </a:pPr>
            <a:r>
              <a:rPr lang="fa-IR" sz="2400" b="1" kern="1200" dirty="0" smtClean="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ea typeface="+mj-ea"/>
                <a:cs typeface="B Zar" pitchFamily="2" charset="-78"/>
              </a:rPr>
              <a:t>گام 1-</a:t>
            </a:r>
            <a:r>
              <a:rPr lang="fa-IR" sz="2400" b="1" kern="1200" dirty="0" smtClean="0">
                <a:ln w="12700">
                  <a:solidFill>
                    <a:srgbClr val="00206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ea typeface="+mj-ea"/>
                <a:cs typeface="B Zar" pitchFamily="2" charset="-78"/>
              </a:rPr>
              <a:t> </a:t>
            </a:r>
            <a:r>
              <a:rPr lang="fa-IR" sz="2400" b="0" kern="1200" cap="none" spc="0" dirty="0" smtClean="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ea typeface="+mj-ea"/>
                <a:cs typeface="B Zar" pitchFamily="2" charset="-78"/>
              </a:rPr>
              <a:t>شناخت ويژگي‌هاي سازمان با نگاه مديريت دانش</a:t>
            </a:r>
            <a:endParaRPr lang="en-US" sz="2400" b="0" kern="1200" cap="none" spc="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ea typeface="+mj-ea"/>
              <a:cs typeface="B Zar" pitchFamily="2" charset="-78"/>
            </a:endParaRPr>
          </a:p>
        </p:txBody>
      </p:sp>
      <p:sp>
        <p:nvSpPr>
          <p:cNvPr id="5" name="Freeform 4"/>
          <p:cNvSpPr/>
          <p:nvPr/>
        </p:nvSpPr>
        <p:spPr>
          <a:xfrm>
            <a:off x="1902973" y="2262635"/>
            <a:ext cx="6336792" cy="814673"/>
          </a:xfrm>
          <a:custGeom>
            <a:avLst/>
            <a:gdLst>
              <a:gd name="connsiteX0" fmla="*/ 0 w 6336792"/>
              <a:gd name="connsiteY0" fmla="*/ 81467 h 814673"/>
              <a:gd name="connsiteX1" fmla="*/ 81467 w 6336792"/>
              <a:gd name="connsiteY1" fmla="*/ 0 h 814673"/>
              <a:gd name="connsiteX2" fmla="*/ 6255325 w 6336792"/>
              <a:gd name="connsiteY2" fmla="*/ 0 h 814673"/>
              <a:gd name="connsiteX3" fmla="*/ 6336792 w 6336792"/>
              <a:gd name="connsiteY3" fmla="*/ 81467 h 814673"/>
              <a:gd name="connsiteX4" fmla="*/ 6336792 w 6336792"/>
              <a:gd name="connsiteY4" fmla="*/ 733206 h 814673"/>
              <a:gd name="connsiteX5" fmla="*/ 6255325 w 6336792"/>
              <a:gd name="connsiteY5" fmla="*/ 814673 h 814673"/>
              <a:gd name="connsiteX6" fmla="*/ 81467 w 6336792"/>
              <a:gd name="connsiteY6" fmla="*/ 814673 h 814673"/>
              <a:gd name="connsiteX7" fmla="*/ 0 w 6336792"/>
              <a:gd name="connsiteY7" fmla="*/ 733206 h 814673"/>
              <a:gd name="connsiteX8" fmla="*/ 0 w 6336792"/>
              <a:gd name="connsiteY8" fmla="*/ 81467 h 81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792" h="814673">
                <a:moveTo>
                  <a:pt x="0" y="81467"/>
                </a:moveTo>
                <a:cubicBezTo>
                  <a:pt x="0" y="36474"/>
                  <a:pt x="36474" y="0"/>
                  <a:pt x="81467" y="0"/>
                </a:cubicBezTo>
                <a:lnTo>
                  <a:pt x="6255325" y="0"/>
                </a:lnTo>
                <a:cubicBezTo>
                  <a:pt x="6300318" y="0"/>
                  <a:pt x="6336792" y="36474"/>
                  <a:pt x="6336792" y="81467"/>
                </a:cubicBezTo>
                <a:lnTo>
                  <a:pt x="6336792" y="733206"/>
                </a:lnTo>
                <a:cubicBezTo>
                  <a:pt x="6336792" y="778199"/>
                  <a:pt x="6300318" y="814673"/>
                  <a:pt x="6255325" y="814673"/>
                </a:cubicBezTo>
                <a:lnTo>
                  <a:pt x="81467" y="814673"/>
                </a:lnTo>
                <a:cubicBezTo>
                  <a:pt x="36474" y="814673"/>
                  <a:pt x="0" y="778199"/>
                  <a:pt x="0" y="733206"/>
                </a:cubicBezTo>
                <a:lnTo>
                  <a:pt x="0" y="81467"/>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2483469"/>
              <a:satOff val="9953"/>
              <a:lumOff val="2157"/>
              <a:alphaOff val="0"/>
            </a:schemeClr>
          </a:fillRef>
          <a:effectRef idx="2">
            <a:schemeClr val="accent5">
              <a:hueOff val="-2483469"/>
              <a:satOff val="9953"/>
              <a:lumOff val="2157"/>
              <a:alphaOff val="0"/>
            </a:schemeClr>
          </a:effectRef>
          <a:fontRef idx="minor">
            <a:schemeClr val="lt1"/>
          </a:fontRef>
        </p:style>
        <p:txBody>
          <a:bodyPr spcFirstLastPara="0" vert="horz" wrap="square" lIns="1209481" tIns="206741" rIns="206741" bIns="206741" numCol="1" spcCol="1270" anchor="ctr" anchorCtr="0">
            <a:noAutofit/>
          </a:bodyPr>
          <a:lstStyle/>
          <a:p>
            <a:pPr lvl="0" algn="r" defTabSz="2133600" rtl="1">
              <a:lnSpc>
                <a:spcPct val="90000"/>
              </a:lnSpc>
              <a:spcBef>
                <a:spcPct val="0"/>
              </a:spcBef>
              <a:spcAft>
                <a:spcPct val="35000"/>
              </a:spcAft>
            </a:pPr>
            <a:r>
              <a:rPr lang="fa-IR" sz="2400" b="1" kern="1200" dirty="0" smtClean="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ea typeface="+mj-ea"/>
                <a:cs typeface="B Zar" pitchFamily="2" charset="-78"/>
              </a:rPr>
              <a:t>گام 2- </a:t>
            </a:r>
            <a:r>
              <a:rPr lang="fa-IR" sz="2400" b="0" kern="1200" cap="none" spc="0" dirty="0" smtClean="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ea typeface="+mj-ea"/>
                <a:cs typeface="B Zar" pitchFamily="2" charset="-78"/>
              </a:rPr>
              <a:t>شناسايي مشكلات اصلي</a:t>
            </a:r>
            <a:endParaRPr lang="en-US" sz="2400" b="0" kern="1200" cap="none" spc="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ea typeface="+mj-ea"/>
              <a:cs typeface="B Zar" pitchFamily="2" charset="-78"/>
            </a:endParaRPr>
          </a:p>
        </p:txBody>
      </p:sp>
      <p:sp>
        <p:nvSpPr>
          <p:cNvPr id="6" name="Freeform 5"/>
          <p:cNvSpPr/>
          <p:nvPr/>
        </p:nvSpPr>
        <p:spPr>
          <a:xfrm>
            <a:off x="1429772" y="3190457"/>
            <a:ext cx="6336792" cy="814673"/>
          </a:xfrm>
          <a:custGeom>
            <a:avLst/>
            <a:gdLst>
              <a:gd name="connsiteX0" fmla="*/ 0 w 6336792"/>
              <a:gd name="connsiteY0" fmla="*/ 81467 h 814673"/>
              <a:gd name="connsiteX1" fmla="*/ 81467 w 6336792"/>
              <a:gd name="connsiteY1" fmla="*/ 0 h 814673"/>
              <a:gd name="connsiteX2" fmla="*/ 6255325 w 6336792"/>
              <a:gd name="connsiteY2" fmla="*/ 0 h 814673"/>
              <a:gd name="connsiteX3" fmla="*/ 6336792 w 6336792"/>
              <a:gd name="connsiteY3" fmla="*/ 81467 h 814673"/>
              <a:gd name="connsiteX4" fmla="*/ 6336792 w 6336792"/>
              <a:gd name="connsiteY4" fmla="*/ 733206 h 814673"/>
              <a:gd name="connsiteX5" fmla="*/ 6255325 w 6336792"/>
              <a:gd name="connsiteY5" fmla="*/ 814673 h 814673"/>
              <a:gd name="connsiteX6" fmla="*/ 81467 w 6336792"/>
              <a:gd name="connsiteY6" fmla="*/ 814673 h 814673"/>
              <a:gd name="connsiteX7" fmla="*/ 0 w 6336792"/>
              <a:gd name="connsiteY7" fmla="*/ 733206 h 814673"/>
              <a:gd name="connsiteX8" fmla="*/ 0 w 6336792"/>
              <a:gd name="connsiteY8" fmla="*/ 81467 h 81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792" h="814673">
                <a:moveTo>
                  <a:pt x="0" y="81467"/>
                </a:moveTo>
                <a:cubicBezTo>
                  <a:pt x="0" y="36474"/>
                  <a:pt x="36474" y="0"/>
                  <a:pt x="81467" y="0"/>
                </a:cubicBezTo>
                <a:lnTo>
                  <a:pt x="6255325" y="0"/>
                </a:lnTo>
                <a:cubicBezTo>
                  <a:pt x="6300318" y="0"/>
                  <a:pt x="6336792" y="36474"/>
                  <a:pt x="6336792" y="81467"/>
                </a:cubicBezTo>
                <a:lnTo>
                  <a:pt x="6336792" y="733206"/>
                </a:lnTo>
                <a:cubicBezTo>
                  <a:pt x="6336792" y="778199"/>
                  <a:pt x="6300318" y="814673"/>
                  <a:pt x="6255325" y="814673"/>
                </a:cubicBezTo>
                <a:lnTo>
                  <a:pt x="81467" y="814673"/>
                </a:lnTo>
                <a:cubicBezTo>
                  <a:pt x="36474" y="814673"/>
                  <a:pt x="0" y="778199"/>
                  <a:pt x="0" y="733206"/>
                </a:cubicBezTo>
                <a:lnTo>
                  <a:pt x="0" y="81467"/>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4966938"/>
              <a:satOff val="19906"/>
              <a:lumOff val="4314"/>
              <a:alphaOff val="0"/>
            </a:schemeClr>
          </a:fillRef>
          <a:effectRef idx="2">
            <a:schemeClr val="accent5">
              <a:hueOff val="-4966938"/>
              <a:satOff val="19906"/>
              <a:lumOff val="4314"/>
              <a:alphaOff val="0"/>
            </a:schemeClr>
          </a:effectRef>
          <a:fontRef idx="minor">
            <a:schemeClr val="lt1"/>
          </a:fontRef>
        </p:style>
        <p:txBody>
          <a:bodyPr spcFirstLastPara="0" vert="horz" wrap="square" lIns="1209480" tIns="206741" rIns="206742" bIns="206741" numCol="1" spcCol="1270" anchor="ctr" anchorCtr="0">
            <a:noAutofit/>
          </a:bodyPr>
          <a:lstStyle/>
          <a:p>
            <a:pPr lvl="0" algn="r" defTabSz="2133600" rtl="1">
              <a:lnSpc>
                <a:spcPct val="90000"/>
              </a:lnSpc>
              <a:spcBef>
                <a:spcPct val="0"/>
              </a:spcBef>
              <a:spcAft>
                <a:spcPct val="35000"/>
              </a:spcAft>
            </a:pPr>
            <a:r>
              <a:rPr lang="fa-IR" sz="2400" b="1" kern="1200" dirty="0" smtClean="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ea typeface="+mj-ea"/>
                <a:cs typeface="B Zar" pitchFamily="2" charset="-78"/>
              </a:rPr>
              <a:t>گام 3-</a:t>
            </a:r>
            <a:r>
              <a:rPr lang="fa-IR" sz="2400" dirty="0" smtClean="0">
                <a:ln w="18415" cmpd="sng">
                  <a:solidFill>
                    <a:srgbClr val="FFFFFF"/>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cs typeface="B Zar" pitchFamily="2" charset="-78"/>
              </a:rPr>
              <a:t> </a:t>
            </a:r>
            <a:r>
              <a:rPr lang="fa-IR" sz="2400" b="1" dirty="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cs typeface="B Zar" pitchFamily="2" charset="-78"/>
              </a:rPr>
              <a:t> </a:t>
            </a:r>
            <a:r>
              <a:rPr lang="fa-IR" sz="240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cs typeface="B Zar" pitchFamily="2" charset="-78"/>
              </a:rPr>
              <a:t>نگاه جدي به مديريت </a:t>
            </a:r>
            <a:r>
              <a:rPr lang="fa-IR" sz="2400" dirty="0" smtClean="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cs typeface="B Zar" pitchFamily="2" charset="-78"/>
              </a:rPr>
              <a:t>تغيير</a:t>
            </a:r>
            <a:endParaRPr lang="en-US" sz="240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cs typeface="B Zar" pitchFamily="2" charset="-78"/>
            </a:endParaRPr>
          </a:p>
        </p:txBody>
      </p:sp>
      <p:sp>
        <p:nvSpPr>
          <p:cNvPr id="7" name="Freeform 6"/>
          <p:cNvSpPr/>
          <p:nvPr/>
        </p:nvSpPr>
        <p:spPr>
          <a:xfrm>
            <a:off x="956570" y="4118279"/>
            <a:ext cx="6336792" cy="814673"/>
          </a:xfrm>
          <a:custGeom>
            <a:avLst/>
            <a:gdLst>
              <a:gd name="connsiteX0" fmla="*/ 0 w 6336792"/>
              <a:gd name="connsiteY0" fmla="*/ 81467 h 814673"/>
              <a:gd name="connsiteX1" fmla="*/ 81467 w 6336792"/>
              <a:gd name="connsiteY1" fmla="*/ 0 h 814673"/>
              <a:gd name="connsiteX2" fmla="*/ 6255325 w 6336792"/>
              <a:gd name="connsiteY2" fmla="*/ 0 h 814673"/>
              <a:gd name="connsiteX3" fmla="*/ 6336792 w 6336792"/>
              <a:gd name="connsiteY3" fmla="*/ 81467 h 814673"/>
              <a:gd name="connsiteX4" fmla="*/ 6336792 w 6336792"/>
              <a:gd name="connsiteY4" fmla="*/ 733206 h 814673"/>
              <a:gd name="connsiteX5" fmla="*/ 6255325 w 6336792"/>
              <a:gd name="connsiteY5" fmla="*/ 814673 h 814673"/>
              <a:gd name="connsiteX6" fmla="*/ 81467 w 6336792"/>
              <a:gd name="connsiteY6" fmla="*/ 814673 h 814673"/>
              <a:gd name="connsiteX7" fmla="*/ 0 w 6336792"/>
              <a:gd name="connsiteY7" fmla="*/ 733206 h 814673"/>
              <a:gd name="connsiteX8" fmla="*/ 0 w 6336792"/>
              <a:gd name="connsiteY8" fmla="*/ 81467 h 81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792" h="814673">
                <a:moveTo>
                  <a:pt x="0" y="81467"/>
                </a:moveTo>
                <a:cubicBezTo>
                  <a:pt x="0" y="36474"/>
                  <a:pt x="36474" y="0"/>
                  <a:pt x="81467" y="0"/>
                </a:cubicBezTo>
                <a:lnTo>
                  <a:pt x="6255325" y="0"/>
                </a:lnTo>
                <a:cubicBezTo>
                  <a:pt x="6300318" y="0"/>
                  <a:pt x="6336792" y="36474"/>
                  <a:pt x="6336792" y="81467"/>
                </a:cubicBezTo>
                <a:lnTo>
                  <a:pt x="6336792" y="733206"/>
                </a:lnTo>
                <a:cubicBezTo>
                  <a:pt x="6336792" y="778199"/>
                  <a:pt x="6300318" y="814673"/>
                  <a:pt x="6255325" y="814673"/>
                </a:cubicBezTo>
                <a:lnTo>
                  <a:pt x="81467" y="814673"/>
                </a:lnTo>
                <a:cubicBezTo>
                  <a:pt x="36474" y="814673"/>
                  <a:pt x="0" y="778199"/>
                  <a:pt x="0" y="733206"/>
                </a:cubicBezTo>
                <a:lnTo>
                  <a:pt x="0" y="81467"/>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7450407"/>
              <a:satOff val="29858"/>
              <a:lumOff val="6471"/>
              <a:alphaOff val="0"/>
            </a:schemeClr>
          </a:fillRef>
          <a:effectRef idx="2">
            <a:schemeClr val="accent5">
              <a:hueOff val="-7450407"/>
              <a:satOff val="29858"/>
              <a:lumOff val="6471"/>
              <a:alphaOff val="0"/>
            </a:schemeClr>
          </a:effectRef>
          <a:fontRef idx="minor">
            <a:schemeClr val="lt1"/>
          </a:fontRef>
        </p:style>
        <p:txBody>
          <a:bodyPr spcFirstLastPara="0" vert="horz" wrap="square" lIns="1209480" tIns="206741" rIns="206742" bIns="206741" numCol="1" spcCol="1270" anchor="ctr" anchorCtr="0">
            <a:noAutofit/>
          </a:bodyPr>
          <a:lstStyle/>
          <a:p>
            <a:pPr algn="r" defTabSz="2133600" rtl="1">
              <a:lnSpc>
                <a:spcPct val="90000"/>
              </a:lnSpc>
              <a:spcBef>
                <a:spcPct val="0"/>
              </a:spcBef>
              <a:spcAft>
                <a:spcPct val="35000"/>
              </a:spcAft>
            </a:pPr>
            <a:r>
              <a:rPr lang="fa-IR" sz="2400" b="1" kern="1200" dirty="0" smtClean="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ea typeface="+mj-ea"/>
                <a:cs typeface="B Zar" pitchFamily="2" charset="-78"/>
              </a:rPr>
              <a:t>گام 4-</a:t>
            </a:r>
            <a:r>
              <a:rPr lang="fa-IR" sz="2400" b="1" dirty="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cs typeface="B Zar" pitchFamily="2" charset="-78"/>
              </a:rPr>
              <a:t> </a:t>
            </a:r>
            <a:r>
              <a:rPr lang="fa-IR" sz="240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cs typeface="B Zar" pitchFamily="2" charset="-78"/>
              </a:rPr>
              <a:t>ايجاد تصوير كلي و تعريف اقدامات و برنامه‌ها</a:t>
            </a:r>
            <a:endParaRPr lang="en-US" sz="240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cs typeface="B Zar" pitchFamily="2" charset="-78"/>
            </a:endParaRPr>
          </a:p>
        </p:txBody>
      </p:sp>
      <p:sp>
        <p:nvSpPr>
          <p:cNvPr id="8" name="Freeform 7"/>
          <p:cNvSpPr/>
          <p:nvPr/>
        </p:nvSpPr>
        <p:spPr>
          <a:xfrm>
            <a:off x="483368" y="5046101"/>
            <a:ext cx="6336792" cy="814673"/>
          </a:xfrm>
          <a:custGeom>
            <a:avLst/>
            <a:gdLst>
              <a:gd name="connsiteX0" fmla="*/ 0 w 6336792"/>
              <a:gd name="connsiteY0" fmla="*/ 81467 h 814673"/>
              <a:gd name="connsiteX1" fmla="*/ 81467 w 6336792"/>
              <a:gd name="connsiteY1" fmla="*/ 0 h 814673"/>
              <a:gd name="connsiteX2" fmla="*/ 6255325 w 6336792"/>
              <a:gd name="connsiteY2" fmla="*/ 0 h 814673"/>
              <a:gd name="connsiteX3" fmla="*/ 6336792 w 6336792"/>
              <a:gd name="connsiteY3" fmla="*/ 81467 h 814673"/>
              <a:gd name="connsiteX4" fmla="*/ 6336792 w 6336792"/>
              <a:gd name="connsiteY4" fmla="*/ 733206 h 814673"/>
              <a:gd name="connsiteX5" fmla="*/ 6255325 w 6336792"/>
              <a:gd name="connsiteY5" fmla="*/ 814673 h 814673"/>
              <a:gd name="connsiteX6" fmla="*/ 81467 w 6336792"/>
              <a:gd name="connsiteY6" fmla="*/ 814673 h 814673"/>
              <a:gd name="connsiteX7" fmla="*/ 0 w 6336792"/>
              <a:gd name="connsiteY7" fmla="*/ 733206 h 814673"/>
              <a:gd name="connsiteX8" fmla="*/ 0 w 6336792"/>
              <a:gd name="connsiteY8" fmla="*/ 81467 h 81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792" h="814673">
                <a:moveTo>
                  <a:pt x="0" y="81467"/>
                </a:moveTo>
                <a:cubicBezTo>
                  <a:pt x="0" y="36474"/>
                  <a:pt x="36474" y="0"/>
                  <a:pt x="81467" y="0"/>
                </a:cubicBezTo>
                <a:lnTo>
                  <a:pt x="6255325" y="0"/>
                </a:lnTo>
                <a:cubicBezTo>
                  <a:pt x="6300318" y="0"/>
                  <a:pt x="6336792" y="36474"/>
                  <a:pt x="6336792" y="81467"/>
                </a:cubicBezTo>
                <a:lnTo>
                  <a:pt x="6336792" y="733206"/>
                </a:lnTo>
                <a:cubicBezTo>
                  <a:pt x="6336792" y="778199"/>
                  <a:pt x="6300318" y="814673"/>
                  <a:pt x="6255325" y="814673"/>
                </a:cubicBezTo>
                <a:lnTo>
                  <a:pt x="81467" y="814673"/>
                </a:lnTo>
                <a:cubicBezTo>
                  <a:pt x="36474" y="814673"/>
                  <a:pt x="0" y="778199"/>
                  <a:pt x="0" y="733206"/>
                </a:cubicBezTo>
                <a:lnTo>
                  <a:pt x="0" y="81467"/>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209480" tIns="206741" rIns="206742" bIns="206741" numCol="1" spcCol="1270" anchor="ctr" anchorCtr="0">
            <a:noAutofit/>
          </a:bodyPr>
          <a:lstStyle/>
          <a:p>
            <a:pPr lvl="0" algn="r" defTabSz="2133600" rtl="1">
              <a:lnSpc>
                <a:spcPct val="90000"/>
              </a:lnSpc>
              <a:spcBef>
                <a:spcPct val="0"/>
              </a:spcBef>
              <a:spcAft>
                <a:spcPct val="35000"/>
              </a:spcAft>
            </a:pPr>
            <a:r>
              <a:rPr lang="fa-IR" sz="2400" b="1" kern="1200" dirty="0" smtClean="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latin typeface="Goudy Old Style" pitchFamily="18" charset="0"/>
                <a:ea typeface="+mj-ea"/>
                <a:cs typeface="B Zar" pitchFamily="2" charset="-78"/>
              </a:rPr>
              <a:t>گام 5- </a:t>
            </a:r>
            <a:r>
              <a:rPr lang="fa-IR" sz="2400" b="0" kern="1200" cap="none" spc="0" dirty="0" smtClean="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ea typeface="+mj-ea"/>
                <a:cs typeface="B Zar" pitchFamily="2" charset="-78"/>
              </a:rPr>
              <a:t>راه‌اندازي پايلوت</a:t>
            </a:r>
            <a:endParaRPr lang="en-US" sz="2400" b="0" kern="1200" cap="none" spc="0" dirty="0">
              <a:ln w="18415" cmpd="sng">
                <a:solidFill>
                  <a:srgbClr val="800000"/>
                </a:solidFill>
                <a:prstDash val="solid"/>
              </a:ln>
              <a:solidFill>
                <a:schemeClr val="tx1">
                  <a:lumMod val="95000"/>
                  <a:lumOff val="5000"/>
                </a:schemeClr>
              </a:solidFill>
              <a:effectLst>
                <a:outerShdw blurRad="63500" dir="3600000" algn="tl" rotWithShape="0">
                  <a:srgbClr val="000000">
                    <a:alpha val="70000"/>
                  </a:srgbClr>
                </a:outerShdw>
              </a:effectLst>
              <a:latin typeface="Goudy Old Style" pitchFamily="18" charset="0"/>
              <a:ea typeface="+mj-ea"/>
              <a:cs typeface="B Zar" pitchFamily="2" charset="-78"/>
            </a:endParaRPr>
          </a:p>
        </p:txBody>
      </p:sp>
      <p:sp>
        <p:nvSpPr>
          <p:cNvPr id="9" name="Freeform 8"/>
          <p:cNvSpPr/>
          <p:nvPr/>
        </p:nvSpPr>
        <p:spPr>
          <a:xfrm>
            <a:off x="0" y="5992477"/>
            <a:ext cx="6336792" cy="814673"/>
          </a:xfrm>
          <a:custGeom>
            <a:avLst/>
            <a:gdLst>
              <a:gd name="connsiteX0" fmla="*/ 0 w 6336792"/>
              <a:gd name="connsiteY0" fmla="*/ 81467 h 814673"/>
              <a:gd name="connsiteX1" fmla="*/ 81467 w 6336792"/>
              <a:gd name="connsiteY1" fmla="*/ 0 h 814673"/>
              <a:gd name="connsiteX2" fmla="*/ 6255325 w 6336792"/>
              <a:gd name="connsiteY2" fmla="*/ 0 h 814673"/>
              <a:gd name="connsiteX3" fmla="*/ 6336792 w 6336792"/>
              <a:gd name="connsiteY3" fmla="*/ 81467 h 814673"/>
              <a:gd name="connsiteX4" fmla="*/ 6336792 w 6336792"/>
              <a:gd name="connsiteY4" fmla="*/ 733206 h 814673"/>
              <a:gd name="connsiteX5" fmla="*/ 6255325 w 6336792"/>
              <a:gd name="connsiteY5" fmla="*/ 814673 h 814673"/>
              <a:gd name="connsiteX6" fmla="*/ 81467 w 6336792"/>
              <a:gd name="connsiteY6" fmla="*/ 814673 h 814673"/>
              <a:gd name="connsiteX7" fmla="*/ 0 w 6336792"/>
              <a:gd name="connsiteY7" fmla="*/ 733206 h 814673"/>
              <a:gd name="connsiteX8" fmla="*/ 0 w 6336792"/>
              <a:gd name="connsiteY8" fmla="*/ 81467 h 81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6792" h="814673">
                <a:moveTo>
                  <a:pt x="0" y="81467"/>
                </a:moveTo>
                <a:cubicBezTo>
                  <a:pt x="0" y="36474"/>
                  <a:pt x="36474" y="0"/>
                  <a:pt x="81467" y="0"/>
                </a:cubicBezTo>
                <a:lnTo>
                  <a:pt x="6255325" y="0"/>
                </a:lnTo>
                <a:cubicBezTo>
                  <a:pt x="6300318" y="0"/>
                  <a:pt x="6336792" y="36474"/>
                  <a:pt x="6336792" y="81467"/>
                </a:cubicBezTo>
                <a:lnTo>
                  <a:pt x="6336792" y="733206"/>
                </a:lnTo>
                <a:cubicBezTo>
                  <a:pt x="6336792" y="778199"/>
                  <a:pt x="6300318" y="814673"/>
                  <a:pt x="6255325" y="814673"/>
                </a:cubicBezTo>
                <a:lnTo>
                  <a:pt x="81467" y="814673"/>
                </a:lnTo>
                <a:cubicBezTo>
                  <a:pt x="36474" y="814673"/>
                  <a:pt x="0" y="778199"/>
                  <a:pt x="0" y="733206"/>
                </a:cubicBezTo>
                <a:lnTo>
                  <a:pt x="0" y="81467"/>
                </a:lnTo>
                <a:close/>
              </a:path>
            </a:pathLst>
          </a:cu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spcFirstLastPara="0" vert="horz" wrap="square" lIns="1209480" tIns="206741" rIns="206742" bIns="206741" numCol="1" spcCol="1270" anchor="ctr" anchorCtr="0">
            <a:noAutofit/>
          </a:bodyPr>
          <a:lstStyle/>
          <a:p>
            <a:pPr marL="0" marR="0" lvl="0" indent="0" algn="r" defTabSz="2133600" rtl="1" eaLnBrk="1" fontAlgn="auto" latinLnBrk="0" hangingPunct="1">
              <a:lnSpc>
                <a:spcPct val="90000"/>
              </a:lnSpc>
              <a:spcBef>
                <a:spcPct val="0"/>
              </a:spcBef>
              <a:spcAft>
                <a:spcPct val="35000"/>
              </a:spcAft>
              <a:buClrTx/>
              <a:buSzTx/>
              <a:buFontTx/>
              <a:buNone/>
              <a:tabLst/>
              <a:defRPr/>
            </a:pPr>
            <a:r>
              <a:rPr kumimoji="0" lang="fa-IR" sz="2400" b="1" i="0" u="none" strike="noStrike" kern="1200" cap="none" spc="0" normalizeH="0" baseline="0" noProof="0" dirty="0" smtClean="0">
                <a:ln w="12700">
                  <a:solidFill>
                    <a:srgbClr val="FF0000"/>
                  </a:solidFill>
                  <a:prstDash val="solid"/>
                  <a:miter lim="800000"/>
                </a:ln>
                <a:solidFill>
                  <a:schemeClr val="tx1">
                    <a:lumMod val="95000"/>
                    <a:lumOff val="5000"/>
                  </a:schemeClr>
                </a:solidFill>
                <a:effectLst>
                  <a:outerShdw blurRad="50800" dist="38100" dir="10800000" algn="r" rotWithShape="0">
                    <a:prstClr val="black">
                      <a:alpha val="40000"/>
                    </a:prstClr>
                  </a:outerShdw>
                </a:effectLst>
                <a:uLnTx/>
                <a:uFillTx/>
                <a:latin typeface="Goudy Old Style" pitchFamily="18" charset="0"/>
                <a:cs typeface="B Zar" pitchFamily="2" charset="-78"/>
              </a:rPr>
              <a:t>گام 6- </a:t>
            </a:r>
            <a:r>
              <a:rPr kumimoji="0" lang="fa-IR" sz="2400" b="0" i="0" u="none" strike="noStrike" kern="0" cap="none" spc="0" normalizeH="0" baseline="0" noProof="0" dirty="0" smtClean="0">
                <a:ln w="18415" cmpd="sng">
                  <a:solidFill>
                    <a:srgbClr val="FFFFFF"/>
                  </a:solidFill>
                  <a:prstDash val="solid"/>
                </a:ln>
                <a:solidFill>
                  <a:schemeClr val="tx1">
                    <a:lumMod val="95000"/>
                    <a:lumOff val="5000"/>
                  </a:schemeClr>
                </a:solidFill>
                <a:effectLst>
                  <a:outerShdw blurRad="63500" dir="3600000" algn="tl" rotWithShape="0">
                    <a:srgbClr val="000000">
                      <a:alpha val="70000"/>
                    </a:srgbClr>
                  </a:outerShdw>
                </a:effectLst>
                <a:uLnTx/>
                <a:uFillTx/>
                <a:latin typeface="Goudy Old Style" pitchFamily="18" charset="0"/>
                <a:cs typeface="B Zar" pitchFamily="2" charset="-78"/>
              </a:rPr>
              <a:t>دريافت بازخورد و اصلاح</a:t>
            </a:r>
            <a:endParaRPr kumimoji="0" lang="en-US" sz="2400" b="0" i="0" u="none" strike="noStrike" kern="1200" cap="none" spc="0" normalizeH="0" baseline="0" noProof="0" dirty="0" smtClean="0">
              <a:ln w="18415" cmpd="sng">
                <a:solidFill>
                  <a:srgbClr val="FFFFFF"/>
                </a:solidFill>
                <a:prstDash val="solid"/>
              </a:ln>
              <a:solidFill>
                <a:schemeClr val="tx1">
                  <a:lumMod val="95000"/>
                  <a:lumOff val="5000"/>
                </a:schemeClr>
              </a:solidFill>
              <a:effectLst>
                <a:outerShdw blurRad="63500" dir="3600000" algn="tl" rotWithShape="0">
                  <a:srgbClr val="000000">
                    <a:alpha val="70000"/>
                  </a:srgbClr>
                </a:outerShdw>
              </a:effectLst>
              <a:uLnTx/>
              <a:uFillTx/>
              <a:latin typeface="Goudy Old Style" pitchFamily="18" charset="0"/>
              <a:cs typeface="B Zar" pitchFamily="2" charset="-78"/>
            </a:endParaRPr>
          </a:p>
        </p:txBody>
      </p:sp>
    </p:spTree>
    <p:extLst>
      <p:ext uri="{BB962C8B-B14F-4D97-AF65-F5344CB8AC3E}">
        <p14:creationId xmlns:p14="http://schemas.microsoft.com/office/powerpoint/2010/main" val="336059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500"/>
                                        <p:tgtEl>
                                          <p:spTgt spid="6"/>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right)">
                                      <p:cBhvr>
                                        <p:cTn id="19" dur="500"/>
                                        <p:tgtEl>
                                          <p:spTgt spid="7"/>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b="1" dirty="0">
                <a:ln w="12700">
                  <a:noFill/>
                  <a:prstDash val="solid"/>
                  <a:miter lim="800000"/>
                </a:ln>
                <a:solidFill>
                  <a:srgbClr val="FF0000"/>
                </a:solidFill>
                <a:effectLst/>
                <a:cs typeface="B Zar" pitchFamily="2" charset="-78"/>
              </a:rPr>
              <a:t>گام نخست</a:t>
            </a:r>
            <a:r>
              <a:rPr lang="fa-IR" b="1" dirty="0">
                <a:ln w="12700">
                  <a:noFill/>
                  <a:prstDash val="solid"/>
                  <a:miter lim="800000"/>
                </a:ln>
                <a:effectLst/>
                <a:cs typeface="B Zar" pitchFamily="2" charset="-78"/>
              </a:rPr>
              <a:t>: </a:t>
            </a:r>
            <a:r>
              <a:rPr lang="fa-IR" b="1" dirty="0">
                <a:cs typeface="B Zar" pitchFamily="2" charset="-78"/>
              </a:rPr>
              <a:t>شناخت ويژگي‌هاي </a:t>
            </a:r>
            <a:r>
              <a:rPr lang="fa-IR" b="1" dirty="0" smtClean="0">
                <a:cs typeface="B Zar" pitchFamily="2" charset="-78"/>
              </a:rPr>
              <a:t>سازمان با نگاه مديريت دانش</a:t>
            </a:r>
            <a:endParaRPr lang="en-US" b="1" dirty="0">
              <a:cs typeface="B Zar" pitchFamily="2" charset="-78"/>
            </a:endParaRPr>
          </a:p>
        </p:txBody>
      </p:sp>
      <p:sp>
        <p:nvSpPr>
          <p:cNvPr id="20" name="Flowchart: Alternate Process 19"/>
          <p:cNvSpPr/>
          <p:nvPr/>
        </p:nvSpPr>
        <p:spPr>
          <a:xfrm>
            <a:off x="179513" y="919842"/>
            <a:ext cx="6552728" cy="667216"/>
          </a:xfrm>
          <a:prstGeom prst="flowChartAlternateProcess">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lIns="36000" tIns="36000" rIns="72000" bIns="36000" rtlCol="0" anchor="ctr"/>
          <a:lstStyle/>
          <a:p>
            <a:pPr marL="179388" lvl="0" indent="-179388" algn="justLow" rtl="1">
              <a:buFont typeface="Nazanin" pitchFamily="2" charset="-78"/>
              <a:buChar char="«"/>
            </a:pPr>
            <a:r>
              <a:rPr lang="fa-IR" sz="1600" b="1" kern="0" dirty="0">
                <a:solidFill>
                  <a:sysClr val="windowText" lastClr="000000"/>
                </a:solidFill>
                <a:cs typeface="Nazanin" pitchFamily="2" charset="-78"/>
              </a:rPr>
              <a:t>تعداد كاركنان</a:t>
            </a:r>
          </a:p>
          <a:p>
            <a:pPr marL="179388" lvl="0" indent="-179388" algn="justLow" rtl="1">
              <a:buFont typeface="Nazanin" pitchFamily="2" charset="-78"/>
              <a:buChar char="«"/>
            </a:pPr>
            <a:r>
              <a:rPr lang="fa-IR" sz="1600" b="1" kern="0" dirty="0">
                <a:solidFill>
                  <a:sysClr val="windowText" lastClr="000000"/>
                </a:solidFill>
                <a:cs typeface="Nazanin" pitchFamily="2" charset="-78"/>
              </a:rPr>
              <a:t>پراكندگي جغرافيايي</a:t>
            </a:r>
          </a:p>
        </p:txBody>
      </p:sp>
      <p:sp>
        <p:nvSpPr>
          <p:cNvPr id="21" name="Flowchart: Alternate Process 20"/>
          <p:cNvSpPr/>
          <p:nvPr/>
        </p:nvSpPr>
        <p:spPr>
          <a:xfrm>
            <a:off x="179513" y="1619815"/>
            <a:ext cx="6552728" cy="920501"/>
          </a:xfrm>
          <a:prstGeom prst="flowChartAlternateProcess">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lIns="36000" tIns="36000" rIns="72000" bIns="36000" rtlCol="0" anchor="ctr"/>
          <a:lstStyle/>
          <a:p>
            <a:pPr marL="179388" lvl="0" indent="-179388" algn="justLow" rtl="1">
              <a:buFont typeface="Nazanin" pitchFamily="2" charset="-78"/>
              <a:buChar char="«"/>
            </a:pPr>
            <a:r>
              <a:rPr lang="fa-IR" sz="1600" b="1" kern="0" dirty="0">
                <a:solidFill>
                  <a:sysClr val="windowText" lastClr="000000"/>
                </a:solidFill>
                <a:cs typeface="Nazanin" pitchFamily="2" charset="-78"/>
              </a:rPr>
              <a:t>وزارت‌خانه</a:t>
            </a:r>
          </a:p>
          <a:p>
            <a:pPr marL="179388" lvl="0" indent="-179388" algn="justLow" rtl="1">
              <a:buFont typeface="Nazanin" pitchFamily="2" charset="-78"/>
              <a:buChar char="«"/>
            </a:pPr>
            <a:r>
              <a:rPr lang="fa-IR" sz="1600" b="1" kern="0" dirty="0">
                <a:solidFill>
                  <a:sysClr val="windowText" lastClr="000000"/>
                </a:solidFill>
                <a:cs typeface="Nazanin" pitchFamily="2" charset="-78"/>
              </a:rPr>
              <a:t>سازمان يا شركت بزرگ</a:t>
            </a:r>
          </a:p>
          <a:p>
            <a:pPr marL="179388" lvl="0" indent="-179388" algn="justLow" rtl="1">
              <a:buFont typeface="Nazanin" pitchFamily="2" charset="-78"/>
              <a:buChar char="«"/>
            </a:pPr>
            <a:r>
              <a:rPr lang="fa-IR" sz="1600" b="1" kern="0" dirty="0">
                <a:solidFill>
                  <a:sysClr val="windowText" lastClr="000000"/>
                </a:solidFill>
                <a:cs typeface="Nazanin" pitchFamily="2" charset="-78"/>
              </a:rPr>
              <a:t>دولتي، نيمه‌دولتي، خصوصي، غيرانتفاعي</a:t>
            </a:r>
          </a:p>
        </p:txBody>
      </p:sp>
      <p:sp>
        <p:nvSpPr>
          <p:cNvPr id="22" name="Flowchart: Alternate Process 21"/>
          <p:cNvSpPr/>
          <p:nvPr/>
        </p:nvSpPr>
        <p:spPr>
          <a:xfrm>
            <a:off x="179513" y="2573073"/>
            <a:ext cx="6552728" cy="1006834"/>
          </a:xfrm>
          <a:prstGeom prst="flowChartAlternateProcess">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lIns="36000" tIns="36000" rIns="72000" bIns="36000" rtlCol="0" anchor="ctr"/>
          <a:lstStyle/>
          <a:p>
            <a:pPr marL="179388" lvl="0" indent="-179388" algn="justLow" rtl="1">
              <a:buFont typeface="Nazanin" pitchFamily="2" charset="-78"/>
              <a:buChar char="«"/>
            </a:pPr>
            <a:r>
              <a:rPr lang="fa-IR" sz="1600" b="1" kern="0" dirty="0">
                <a:solidFill>
                  <a:sysClr val="windowText" lastClr="000000"/>
                </a:solidFill>
                <a:cs typeface="Nazanin" pitchFamily="2" charset="-78"/>
              </a:rPr>
              <a:t>پروژه‌‌اي يا فرآيندي</a:t>
            </a:r>
          </a:p>
          <a:p>
            <a:pPr marL="179388" lvl="0" indent="-179388" algn="justLow" rtl="1">
              <a:buFont typeface="Nazanin" pitchFamily="2" charset="-78"/>
              <a:buChar char="«"/>
            </a:pPr>
            <a:r>
              <a:rPr lang="fa-IR" sz="1600" b="1" kern="0" dirty="0">
                <a:solidFill>
                  <a:sysClr val="windowText" lastClr="000000"/>
                </a:solidFill>
                <a:cs typeface="Nazanin" pitchFamily="2" charset="-78"/>
              </a:rPr>
              <a:t>حاكميتي يا اجرايي</a:t>
            </a:r>
          </a:p>
          <a:p>
            <a:pPr marL="179388" lvl="0" indent="-179388" algn="justLow" rtl="1">
              <a:buFont typeface="Nazanin" pitchFamily="2" charset="-78"/>
              <a:buChar char="«"/>
            </a:pPr>
            <a:r>
              <a:rPr lang="fa-IR" sz="1600" b="1" kern="0" dirty="0">
                <a:solidFill>
                  <a:sysClr val="windowText" lastClr="000000"/>
                </a:solidFill>
                <a:cs typeface="Nazanin" pitchFamily="2" charset="-78"/>
              </a:rPr>
              <a:t>توليدي يا خدماتي يا تحقيقاتي</a:t>
            </a:r>
          </a:p>
        </p:txBody>
      </p:sp>
      <p:sp>
        <p:nvSpPr>
          <p:cNvPr id="23" name="Flowchart: Alternate Process 22"/>
          <p:cNvSpPr/>
          <p:nvPr/>
        </p:nvSpPr>
        <p:spPr>
          <a:xfrm>
            <a:off x="179513" y="3612664"/>
            <a:ext cx="6552728" cy="626570"/>
          </a:xfrm>
          <a:prstGeom prst="flowChartAlternateProcess">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lIns="36000" tIns="36000" rIns="72000" bIns="36000" rtlCol="0" anchor="ctr"/>
          <a:lstStyle/>
          <a:p>
            <a:pPr marL="179388" lvl="0" indent="-179388" algn="justLow" rtl="1">
              <a:buFont typeface="Nazanin" pitchFamily="2" charset="-78"/>
              <a:buChar char="«"/>
            </a:pPr>
            <a:r>
              <a:rPr lang="fa-IR" sz="1600" b="1" kern="0" dirty="0">
                <a:solidFill>
                  <a:sysClr val="windowText" lastClr="000000"/>
                </a:solidFill>
                <a:cs typeface="Nazanin" pitchFamily="2" charset="-78"/>
              </a:rPr>
              <a:t>شكل ساختار سازماني</a:t>
            </a:r>
          </a:p>
          <a:p>
            <a:pPr marL="179388" lvl="0" indent="-179388" algn="justLow" rtl="1">
              <a:buFont typeface="Nazanin" pitchFamily="2" charset="-78"/>
              <a:buChar char="«"/>
            </a:pPr>
            <a:r>
              <a:rPr lang="fa-IR" sz="1600" b="1" kern="0" dirty="0">
                <a:solidFill>
                  <a:sysClr val="windowText" lastClr="000000"/>
                </a:solidFill>
                <a:cs typeface="Nazanin" pitchFamily="2" charset="-78"/>
              </a:rPr>
              <a:t>لايه‌هاي مديريت</a:t>
            </a:r>
          </a:p>
        </p:txBody>
      </p:sp>
      <p:sp>
        <p:nvSpPr>
          <p:cNvPr id="24" name="Flowchart: Alternate Process 23"/>
          <p:cNvSpPr/>
          <p:nvPr/>
        </p:nvSpPr>
        <p:spPr>
          <a:xfrm>
            <a:off x="179513" y="5194064"/>
            <a:ext cx="6552728" cy="634042"/>
          </a:xfrm>
          <a:prstGeom prst="flowChartAlternateProcess">
            <a:avLst/>
          </a:prstGeom>
          <a:solidFill>
            <a:srgbClr val="FFCC9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36000" tIns="36000" rIns="72000" bIns="36000" rtlCol="0" anchor="ctr"/>
          <a:lstStyle/>
          <a:p>
            <a:pPr marL="285750" lvl="1" indent="-285750" algn="r" defTabSz="711200" rtl="1">
              <a:lnSpc>
                <a:spcPct val="90000"/>
              </a:lnSpc>
              <a:spcBef>
                <a:spcPct val="0"/>
              </a:spcBef>
              <a:spcAft>
                <a:spcPct val="15000"/>
              </a:spcAft>
              <a:buFont typeface="Calibri" pitchFamily="34" charset="0"/>
              <a:buChar char="«"/>
            </a:pPr>
            <a:r>
              <a:rPr lang="fa-IR" sz="1600" b="1" dirty="0">
                <a:solidFill>
                  <a:srgbClr val="262626"/>
                </a:solidFill>
                <a:cs typeface="Nazanin" pitchFamily="2" charset="-78"/>
              </a:rPr>
              <a:t>زيرساخت‌هاي فناوري اطلاعات</a:t>
            </a:r>
          </a:p>
          <a:p>
            <a:pPr marL="285750" lvl="1" indent="-285750" algn="r" defTabSz="711200" rtl="1">
              <a:lnSpc>
                <a:spcPct val="90000"/>
              </a:lnSpc>
              <a:spcBef>
                <a:spcPct val="0"/>
              </a:spcBef>
              <a:spcAft>
                <a:spcPct val="15000"/>
              </a:spcAft>
              <a:buFont typeface="Calibri" pitchFamily="34" charset="0"/>
              <a:buChar char="«"/>
            </a:pPr>
            <a:r>
              <a:rPr lang="fa-IR" sz="1600" b="1" dirty="0">
                <a:solidFill>
                  <a:srgbClr val="262626"/>
                </a:solidFill>
                <a:cs typeface="Nazanin" pitchFamily="2" charset="-78"/>
              </a:rPr>
              <a:t>برنامه‌هاي شركت</a:t>
            </a:r>
            <a:endParaRPr lang="en-US" sz="1600" b="1" dirty="0">
              <a:solidFill>
                <a:srgbClr val="262626"/>
              </a:solidFill>
              <a:cs typeface="Nazanin" pitchFamily="2" charset="-78"/>
            </a:endParaRPr>
          </a:p>
        </p:txBody>
      </p:sp>
      <p:sp>
        <p:nvSpPr>
          <p:cNvPr id="25" name="Flowchart: Alternate Process 24"/>
          <p:cNvSpPr/>
          <p:nvPr/>
        </p:nvSpPr>
        <p:spPr>
          <a:xfrm>
            <a:off x="179513" y="4271991"/>
            <a:ext cx="6552728" cy="903171"/>
          </a:xfrm>
          <a:prstGeom prst="flowChartAlternateProcess">
            <a:avLst/>
          </a:prstGeom>
          <a:solidFill>
            <a:srgbClr val="FFFF99"/>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36000" tIns="36000" rIns="72000" bIns="36000" rtlCol="0" anchor="ctr"/>
          <a:lstStyle/>
          <a:p>
            <a:pPr marL="179388" lvl="0" indent="-179388" algn="justLow" rtl="1">
              <a:buFont typeface="Nazanin" pitchFamily="2" charset="-78"/>
              <a:buChar char="«"/>
            </a:pPr>
            <a:r>
              <a:rPr lang="fa-IR" sz="1600" b="1" kern="0" dirty="0">
                <a:solidFill>
                  <a:sysClr val="windowText" lastClr="000000"/>
                </a:solidFill>
                <a:cs typeface="Nazanin" pitchFamily="2" charset="-78"/>
              </a:rPr>
              <a:t>سن</a:t>
            </a:r>
          </a:p>
          <a:p>
            <a:pPr marL="179388" lvl="0" indent="-179388" algn="justLow" rtl="1">
              <a:buFont typeface="Nazanin" pitchFamily="2" charset="-78"/>
              <a:buChar char="«"/>
            </a:pPr>
            <a:r>
              <a:rPr lang="fa-IR" sz="1600" b="1" kern="0" dirty="0">
                <a:solidFill>
                  <a:sysClr val="windowText" lastClr="000000"/>
                </a:solidFill>
                <a:cs typeface="Nazanin" pitchFamily="2" charset="-78"/>
              </a:rPr>
              <a:t>سابقه كاري</a:t>
            </a:r>
          </a:p>
          <a:p>
            <a:pPr marL="179388" lvl="0" indent="-179388" algn="justLow" rtl="1">
              <a:buFont typeface="Nazanin" pitchFamily="2" charset="-78"/>
              <a:buChar char="«"/>
            </a:pPr>
            <a:r>
              <a:rPr lang="fa-IR" sz="1600" b="1" kern="0" dirty="0">
                <a:solidFill>
                  <a:sysClr val="windowText" lastClr="000000"/>
                </a:solidFill>
                <a:cs typeface="Nazanin" pitchFamily="2" charset="-78"/>
              </a:rPr>
              <a:t>تحصيلات</a:t>
            </a:r>
          </a:p>
        </p:txBody>
      </p:sp>
      <p:sp>
        <p:nvSpPr>
          <p:cNvPr id="26" name="Flowchart: Alternate Process 25"/>
          <p:cNvSpPr/>
          <p:nvPr/>
        </p:nvSpPr>
        <p:spPr>
          <a:xfrm>
            <a:off x="179513" y="5874716"/>
            <a:ext cx="6552728" cy="761609"/>
          </a:xfrm>
          <a:prstGeom prst="flowChartAlternateProcess">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lIns="36000" tIns="36000" rIns="72000" bIns="36000" rtlCol="0" anchor="ctr"/>
          <a:lstStyle/>
          <a:p>
            <a:pPr marL="179388" lvl="0" indent="-179388" algn="justLow" rtl="1">
              <a:buFont typeface="Nazanin" pitchFamily="2" charset="-78"/>
              <a:buChar char="«"/>
            </a:pPr>
            <a:r>
              <a:rPr lang="fa-IR" sz="1600" b="1" kern="0" dirty="0" smtClean="0">
                <a:solidFill>
                  <a:sysClr val="windowText" lastClr="000000"/>
                </a:solidFill>
                <a:cs typeface="Nazanin" pitchFamily="2" charset="-78"/>
              </a:rPr>
              <a:t>بودجه </a:t>
            </a:r>
            <a:r>
              <a:rPr lang="fa-IR" sz="1600" b="1" kern="0" dirty="0">
                <a:solidFill>
                  <a:sysClr val="windowText" lastClr="000000"/>
                </a:solidFill>
                <a:cs typeface="Nazanin" pitchFamily="2" charset="-78"/>
              </a:rPr>
              <a:t>تخصيص‌داده شده</a:t>
            </a:r>
          </a:p>
          <a:p>
            <a:pPr marL="179388" lvl="0" indent="-179388" algn="justLow" rtl="1">
              <a:buFont typeface="Nazanin" pitchFamily="2" charset="-78"/>
              <a:buChar char="«"/>
            </a:pPr>
            <a:r>
              <a:rPr lang="fa-IR" sz="1600" b="1" kern="0" dirty="0">
                <a:solidFill>
                  <a:sysClr val="windowText" lastClr="000000"/>
                </a:solidFill>
                <a:cs typeface="Nazanin" pitchFamily="2" charset="-78"/>
              </a:rPr>
              <a:t>سوابق اقدامات مشابه</a:t>
            </a:r>
          </a:p>
          <a:p>
            <a:pPr marL="179388" lvl="0" indent="-179388" algn="justLow" rtl="1">
              <a:buFont typeface="Nazanin" pitchFamily="2" charset="-78"/>
              <a:buChar char="«"/>
            </a:pPr>
            <a:r>
              <a:rPr lang="fa-IR" sz="1600" b="1" kern="0" dirty="0">
                <a:solidFill>
                  <a:sysClr val="windowText" lastClr="000000"/>
                </a:solidFill>
                <a:cs typeface="Nazanin" pitchFamily="2" charset="-78"/>
              </a:rPr>
              <a:t>ثبات مديريت</a:t>
            </a:r>
            <a:endParaRPr kumimoji="0" lang="fa-IR" sz="1600" b="1" i="0" u="none" strike="noStrike" kern="0" cap="none" spc="0" normalizeH="0" baseline="0" noProof="0" dirty="0">
              <a:ln>
                <a:noFill/>
              </a:ln>
              <a:solidFill>
                <a:sysClr val="windowText" lastClr="000000"/>
              </a:solidFill>
              <a:effectLst/>
              <a:uLnTx/>
              <a:uFillTx/>
              <a:latin typeface="Calibri"/>
              <a:cs typeface="Nazanin" pitchFamily="2" charset="-78"/>
            </a:endParaRPr>
          </a:p>
        </p:txBody>
      </p:sp>
      <p:sp>
        <p:nvSpPr>
          <p:cNvPr id="35" name="Freeform 34"/>
          <p:cNvSpPr/>
          <p:nvPr/>
        </p:nvSpPr>
        <p:spPr>
          <a:xfrm>
            <a:off x="7247726" y="1149735"/>
            <a:ext cx="1713789" cy="296951"/>
          </a:xfrm>
          <a:custGeom>
            <a:avLst/>
            <a:gdLst>
              <a:gd name="connsiteX0" fmla="*/ 0 w 2232248"/>
              <a:gd name="connsiteY0" fmla="*/ 0 h 296951"/>
              <a:gd name="connsiteX1" fmla="*/ 2232248 w 2232248"/>
              <a:gd name="connsiteY1" fmla="*/ 0 h 296951"/>
              <a:gd name="connsiteX2" fmla="*/ 2232248 w 2232248"/>
              <a:gd name="connsiteY2" fmla="*/ 296951 h 296951"/>
              <a:gd name="connsiteX3" fmla="*/ 0 w 2232248"/>
              <a:gd name="connsiteY3" fmla="*/ 296951 h 296951"/>
              <a:gd name="connsiteX4" fmla="*/ 0 w 2232248"/>
              <a:gd name="connsiteY4" fmla="*/ 0 h 296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296951">
                <a:moveTo>
                  <a:pt x="0" y="0"/>
                </a:moveTo>
                <a:lnTo>
                  <a:pt x="2232248" y="0"/>
                </a:lnTo>
                <a:lnTo>
                  <a:pt x="2232248" y="296951"/>
                </a:lnTo>
                <a:lnTo>
                  <a:pt x="0" y="2969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6000" tIns="40640" rIns="36000" bIns="40640" numCol="1" spcCol="1270" anchor="ctr" anchorCtr="0">
            <a:noAutofit/>
          </a:bodyPr>
          <a:lstStyle/>
          <a:p>
            <a:pPr lvl="0" defTabSz="711200" rtl="1">
              <a:lnSpc>
                <a:spcPct val="90000"/>
              </a:lnSpc>
              <a:spcBef>
                <a:spcPct val="0"/>
              </a:spcBef>
              <a:spcAft>
                <a:spcPct val="35000"/>
              </a:spcAft>
            </a:pPr>
            <a:r>
              <a:rPr lang="fa-IR" b="1" kern="1200" dirty="0" smtClean="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rPr>
              <a:t>ابعاد سازمان</a:t>
            </a:r>
            <a:endParaRPr lang="en-US" b="1" kern="1200" dirty="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endParaRPr>
          </a:p>
        </p:txBody>
      </p:sp>
      <p:sp>
        <p:nvSpPr>
          <p:cNvPr id="36" name="Left Brace 35"/>
          <p:cNvSpPr/>
          <p:nvPr/>
        </p:nvSpPr>
        <p:spPr>
          <a:xfrm rot="10800000">
            <a:off x="6840252" y="940455"/>
            <a:ext cx="288032" cy="668140"/>
          </a:xfrm>
          <a:prstGeom prst="leftBrace">
            <a:avLst>
              <a:gd name="adj1" fmla="val 35000"/>
              <a:gd name="adj2" fmla="val 50000"/>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37" name="Freeform 36"/>
          <p:cNvSpPr/>
          <p:nvPr/>
        </p:nvSpPr>
        <p:spPr>
          <a:xfrm>
            <a:off x="7247726" y="1978081"/>
            <a:ext cx="1713789" cy="325504"/>
          </a:xfrm>
          <a:custGeom>
            <a:avLst/>
            <a:gdLst>
              <a:gd name="connsiteX0" fmla="*/ 0 w 2232248"/>
              <a:gd name="connsiteY0" fmla="*/ 0 h 325504"/>
              <a:gd name="connsiteX1" fmla="*/ 2232248 w 2232248"/>
              <a:gd name="connsiteY1" fmla="*/ 0 h 325504"/>
              <a:gd name="connsiteX2" fmla="*/ 2232248 w 2232248"/>
              <a:gd name="connsiteY2" fmla="*/ 325504 h 325504"/>
              <a:gd name="connsiteX3" fmla="*/ 0 w 2232248"/>
              <a:gd name="connsiteY3" fmla="*/ 325504 h 325504"/>
              <a:gd name="connsiteX4" fmla="*/ 0 w 2232248"/>
              <a:gd name="connsiteY4" fmla="*/ 0 h 325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325504">
                <a:moveTo>
                  <a:pt x="0" y="0"/>
                </a:moveTo>
                <a:lnTo>
                  <a:pt x="2232248" y="0"/>
                </a:lnTo>
                <a:lnTo>
                  <a:pt x="2232248" y="325504"/>
                </a:lnTo>
                <a:lnTo>
                  <a:pt x="0" y="325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6000" tIns="40640" rIns="36000" bIns="40640" numCol="1" spcCol="1270" anchor="ctr" anchorCtr="0">
            <a:noAutofit/>
          </a:bodyPr>
          <a:lstStyle/>
          <a:p>
            <a:pPr lvl="0" defTabSz="711200" rtl="1">
              <a:lnSpc>
                <a:spcPct val="90000"/>
              </a:lnSpc>
              <a:spcBef>
                <a:spcPct val="0"/>
              </a:spcBef>
              <a:spcAft>
                <a:spcPct val="35000"/>
              </a:spcAft>
            </a:pPr>
            <a:r>
              <a:rPr lang="fa-IR" b="1" kern="1200" dirty="0" smtClean="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rPr>
              <a:t>نوع سازمان</a:t>
            </a:r>
            <a:endParaRPr lang="en-US" b="1" kern="1200" dirty="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endParaRPr>
          </a:p>
        </p:txBody>
      </p:sp>
      <p:sp>
        <p:nvSpPr>
          <p:cNvPr id="38" name="Left Brace 37"/>
          <p:cNvSpPr/>
          <p:nvPr/>
        </p:nvSpPr>
        <p:spPr>
          <a:xfrm rot="10800000">
            <a:off x="6840252" y="1637857"/>
            <a:ext cx="288032" cy="909816"/>
          </a:xfrm>
          <a:prstGeom prst="leftBrace">
            <a:avLst>
              <a:gd name="adj1" fmla="val 35000"/>
              <a:gd name="adj2" fmla="val 50000"/>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39" name="Freeform 38"/>
          <p:cNvSpPr/>
          <p:nvPr/>
        </p:nvSpPr>
        <p:spPr>
          <a:xfrm>
            <a:off x="7247726" y="2950863"/>
            <a:ext cx="1713789" cy="325504"/>
          </a:xfrm>
          <a:custGeom>
            <a:avLst/>
            <a:gdLst>
              <a:gd name="connsiteX0" fmla="*/ 0 w 2232248"/>
              <a:gd name="connsiteY0" fmla="*/ 0 h 325504"/>
              <a:gd name="connsiteX1" fmla="*/ 2232248 w 2232248"/>
              <a:gd name="connsiteY1" fmla="*/ 0 h 325504"/>
              <a:gd name="connsiteX2" fmla="*/ 2232248 w 2232248"/>
              <a:gd name="connsiteY2" fmla="*/ 325504 h 325504"/>
              <a:gd name="connsiteX3" fmla="*/ 0 w 2232248"/>
              <a:gd name="connsiteY3" fmla="*/ 325504 h 325504"/>
              <a:gd name="connsiteX4" fmla="*/ 0 w 2232248"/>
              <a:gd name="connsiteY4" fmla="*/ 0 h 325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325504">
                <a:moveTo>
                  <a:pt x="0" y="0"/>
                </a:moveTo>
                <a:lnTo>
                  <a:pt x="2232248" y="0"/>
                </a:lnTo>
                <a:lnTo>
                  <a:pt x="2232248" y="325504"/>
                </a:lnTo>
                <a:lnTo>
                  <a:pt x="0" y="325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6000" tIns="40640" rIns="36000" bIns="40640" numCol="1" spcCol="1270" anchor="ctr" anchorCtr="0">
            <a:noAutofit/>
          </a:bodyPr>
          <a:lstStyle/>
          <a:p>
            <a:pPr lvl="0" defTabSz="711200" rtl="1">
              <a:lnSpc>
                <a:spcPct val="90000"/>
              </a:lnSpc>
              <a:spcBef>
                <a:spcPct val="0"/>
              </a:spcBef>
              <a:spcAft>
                <a:spcPct val="35000"/>
              </a:spcAft>
            </a:pPr>
            <a:r>
              <a:rPr lang="fa-IR" b="1" kern="1200" dirty="0" smtClean="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rPr>
              <a:t>نوع فعاليت سازمان</a:t>
            </a:r>
            <a:endParaRPr lang="en-US" b="1" kern="1200" dirty="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endParaRPr>
          </a:p>
        </p:txBody>
      </p:sp>
      <p:sp>
        <p:nvSpPr>
          <p:cNvPr id="40" name="Left Brace 39"/>
          <p:cNvSpPr/>
          <p:nvPr/>
        </p:nvSpPr>
        <p:spPr>
          <a:xfrm rot="10800000">
            <a:off x="6840252" y="2582938"/>
            <a:ext cx="288031" cy="996968"/>
          </a:xfrm>
          <a:prstGeom prst="leftBrace">
            <a:avLst>
              <a:gd name="adj1" fmla="val 35000"/>
              <a:gd name="adj2" fmla="val 50000"/>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41" name="Freeform 40"/>
          <p:cNvSpPr/>
          <p:nvPr/>
        </p:nvSpPr>
        <p:spPr>
          <a:xfrm>
            <a:off x="7247726" y="3781237"/>
            <a:ext cx="1713789" cy="325504"/>
          </a:xfrm>
          <a:custGeom>
            <a:avLst/>
            <a:gdLst>
              <a:gd name="connsiteX0" fmla="*/ 0 w 2232248"/>
              <a:gd name="connsiteY0" fmla="*/ 0 h 325504"/>
              <a:gd name="connsiteX1" fmla="*/ 2232248 w 2232248"/>
              <a:gd name="connsiteY1" fmla="*/ 0 h 325504"/>
              <a:gd name="connsiteX2" fmla="*/ 2232248 w 2232248"/>
              <a:gd name="connsiteY2" fmla="*/ 325504 h 325504"/>
              <a:gd name="connsiteX3" fmla="*/ 0 w 2232248"/>
              <a:gd name="connsiteY3" fmla="*/ 325504 h 325504"/>
              <a:gd name="connsiteX4" fmla="*/ 0 w 2232248"/>
              <a:gd name="connsiteY4" fmla="*/ 0 h 325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325504">
                <a:moveTo>
                  <a:pt x="0" y="0"/>
                </a:moveTo>
                <a:lnTo>
                  <a:pt x="2232248" y="0"/>
                </a:lnTo>
                <a:lnTo>
                  <a:pt x="2232248" y="325504"/>
                </a:lnTo>
                <a:lnTo>
                  <a:pt x="0" y="325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6000" tIns="40640" rIns="36000" bIns="40640" numCol="1" spcCol="1270" anchor="ctr" anchorCtr="0">
            <a:noAutofit/>
          </a:bodyPr>
          <a:lstStyle/>
          <a:p>
            <a:pPr lvl="0" defTabSz="711200" rtl="1">
              <a:lnSpc>
                <a:spcPct val="90000"/>
              </a:lnSpc>
              <a:spcBef>
                <a:spcPct val="0"/>
              </a:spcBef>
              <a:spcAft>
                <a:spcPct val="35000"/>
              </a:spcAft>
            </a:pPr>
            <a:r>
              <a:rPr lang="fa-IR" b="1" kern="1200" dirty="0" smtClean="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rPr>
              <a:t>سازماندهي</a:t>
            </a:r>
            <a:endParaRPr lang="en-US" b="1" kern="1200" dirty="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endParaRPr>
          </a:p>
        </p:txBody>
      </p:sp>
      <p:sp>
        <p:nvSpPr>
          <p:cNvPr id="42" name="Left Brace 41"/>
          <p:cNvSpPr/>
          <p:nvPr/>
        </p:nvSpPr>
        <p:spPr>
          <a:xfrm rot="10800000">
            <a:off x="6840253" y="3637494"/>
            <a:ext cx="288031" cy="597726"/>
          </a:xfrm>
          <a:prstGeom prst="leftBrace">
            <a:avLst>
              <a:gd name="adj1" fmla="val 35000"/>
              <a:gd name="adj2" fmla="val 50000"/>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43" name="Freeform 42"/>
          <p:cNvSpPr/>
          <p:nvPr/>
        </p:nvSpPr>
        <p:spPr>
          <a:xfrm>
            <a:off x="7247726" y="4570046"/>
            <a:ext cx="1713789" cy="325504"/>
          </a:xfrm>
          <a:custGeom>
            <a:avLst/>
            <a:gdLst>
              <a:gd name="connsiteX0" fmla="*/ 0 w 2232248"/>
              <a:gd name="connsiteY0" fmla="*/ 0 h 325504"/>
              <a:gd name="connsiteX1" fmla="*/ 2232248 w 2232248"/>
              <a:gd name="connsiteY1" fmla="*/ 0 h 325504"/>
              <a:gd name="connsiteX2" fmla="*/ 2232248 w 2232248"/>
              <a:gd name="connsiteY2" fmla="*/ 325504 h 325504"/>
              <a:gd name="connsiteX3" fmla="*/ 0 w 2232248"/>
              <a:gd name="connsiteY3" fmla="*/ 325504 h 325504"/>
              <a:gd name="connsiteX4" fmla="*/ 0 w 2232248"/>
              <a:gd name="connsiteY4" fmla="*/ 0 h 325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325504">
                <a:moveTo>
                  <a:pt x="0" y="0"/>
                </a:moveTo>
                <a:lnTo>
                  <a:pt x="2232248" y="0"/>
                </a:lnTo>
                <a:lnTo>
                  <a:pt x="2232248" y="325504"/>
                </a:lnTo>
                <a:lnTo>
                  <a:pt x="0" y="325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6000" tIns="40640" rIns="36000" bIns="40640" numCol="1" spcCol="1270" anchor="ctr" anchorCtr="0">
            <a:noAutofit/>
          </a:bodyPr>
          <a:lstStyle/>
          <a:p>
            <a:pPr lvl="0" defTabSz="711200" rtl="1">
              <a:lnSpc>
                <a:spcPct val="90000"/>
              </a:lnSpc>
              <a:spcBef>
                <a:spcPct val="0"/>
              </a:spcBef>
              <a:spcAft>
                <a:spcPct val="35000"/>
              </a:spcAft>
            </a:pPr>
            <a:r>
              <a:rPr lang="fa-IR" b="1" kern="1200" dirty="0" smtClean="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rPr>
              <a:t>كاركنان</a:t>
            </a:r>
            <a:endParaRPr lang="en-US" b="1" kern="1200" dirty="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endParaRPr>
          </a:p>
        </p:txBody>
      </p:sp>
      <p:sp>
        <p:nvSpPr>
          <p:cNvPr id="44" name="Left Brace 43"/>
          <p:cNvSpPr/>
          <p:nvPr/>
        </p:nvSpPr>
        <p:spPr>
          <a:xfrm rot="10800000">
            <a:off x="6840251" y="4296230"/>
            <a:ext cx="288034" cy="878931"/>
          </a:xfrm>
          <a:prstGeom prst="leftBrace">
            <a:avLst>
              <a:gd name="adj1" fmla="val 35000"/>
              <a:gd name="adj2" fmla="val 50000"/>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45" name="Freeform 44"/>
          <p:cNvSpPr/>
          <p:nvPr/>
        </p:nvSpPr>
        <p:spPr>
          <a:xfrm>
            <a:off x="7164470" y="5373216"/>
            <a:ext cx="1979530" cy="325504"/>
          </a:xfrm>
          <a:custGeom>
            <a:avLst/>
            <a:gdLst>
              <a:gd name="connsiteX0" fmla="*/ 0 w 2232248"/>
              <a:gd name="connsiteY0" fmla="*/ 0 h 325504"/>
              <a:gd name="connsiteX1" fmla="*/ 2232248 w 2232248"/>
              <a:gd name="connsiteY1" fmla="*/ 0 h 325504"/>
              <a:gd name="connsiteX2" fmla="*/ 2232248 w 2232248"/>
              <a:gd name="connsiteY2" fmla="*/ 325504 h 325504"/>
              <a:gd name="connsiteX3" fmla="*/ 0 w 2232248"/>
              <a:gd name="connsiteY3" fmla="*/ 325504 h 325504"/>
              <a:gd name="connsiteX4" fmla="*/ 0 w 2232248"/>
              <a:gd name="connsiteY4" fmla="*/ 0 h 325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325504">
                <a:moveTo>
                  <a:pt x="0" y="0"/>
                </a:moveTo>
                <a:lnTo>
                  <a:pt x="2232248" y="0"/>
                </a:lnTo>
                <a:lnTo>
                  <a:pt x="2232248" y="325504"/>
                </a:lnTo>
                <a:lnTo>
                  <a:pt x="0" y="32550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6000" tIns="40640" rIns="36000" bIns="40640" numCol="1" spcCol="1270" anchor="ctr" anchorCtr="0">
            <a:noAutofit/>
          </a:bodyPr>
          <a:lstStyle/>
          <a:p>
            <a:pPr lvl="0" defTabSz="711200" rtl="1">
              <a:lnSpc>
                <a:spcPct val="90000"/>
              </a:lnSpc>
              <a:spcBef>
                <a:spcPct val="0"/>
              </a:spcBef>
              <a:spcAft>
                <a:spcPct val="35000"/>
              </a:spcAft>
            </a:pPr>
            <a:r>
              <a:rPr lang="fa-IR" b="1" kern="1200" dirty="0" smtClean="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rPr>
              <a:t>برنامه‌ها و زيرساخت‌ها</a:t>
            </a:r>
            <a:endParaRPr lang="en-US" b="1" kern="1200" dirty="0">
              <a:solidFill>
                <a:schemeClr val="accent4">
                  <a:lumMod val="50000"/>
                </a:schemeClr>
              </a:solidFill>
              <a:effectLst>
                <a:outerShdw blurRad="38100" dist="38100" dir="2700000" algn="tl">
                  <a:srgbClr val="000000">
                    <a:alpha val="43137"/>
                  </a:srgbClr>
                </a:outerShdw>
              </a:effectLst>
              <a:latin typeface="IranNastaliq" pitchFamily="18" charset="0"/>
              <a:cs typeface="Yagut" pitchFamily="2" charset="-78"/>
            </a:endParaRPr>
          </a:p>
        </p:txBody>
      </p:sp>
      <p:sp>
        <p:nvSpPr>
          <p:cNvPr id="46" name="Left Brace 45"/>
          <p:cNvSpPr/>
          <p:nvPr/>
        </p:nvSpPr>
        <p:spPr>
          <a:xfrm rot="10800000">
            <a:off x="6840254" y="5216580"/>
            <a:ext cx="288030" cy="613536"/>
          </a:xfrm>
          <a:prstGeom prst="leftBrace">
            <a:avLst>
              <a:gd name="adj1" fmla="val 35000"/>
              <a:gd name="adj2" fmla="val 50000"/>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47" name="Freeform 46"/>
          <p:cNvSpPr/>
          <p:nvPr/>
        </p:nvSpPr>
        <p:spPr>
          <a:xfrm>
            <a:off x="7247908" y="6093296"/>
            <a:ext cx="1713789" cy="325504"/>
          </a:xfrm>
          <a:custGeom>
            <a:avLst/>
            <a:gdLst>
              <a:gd name="connsiteX0" fmla="*/ 0 w 2232248"/>
              <a:gd name="connsiteY0" fmla="*/ 0 h 325504"/>
              <a:gd name="connsiteX1" fmla="*/ 2232248 w 2232248"/>
              <a:gd name="connsiteY1" fmla="*/ 0 h 325504"/>
              <a:gd name="connsiteX2" fmla="*/ 2232248 w 2232248"/>
              <a:gd name="connsiteY2" fmla="*/ 325504 h 325504"/>
              <a:gd name="connsiteX3" fmla="*/ 0 w 2232248"/>
              <a:gd name="connsiteY3" fmla="*/ 325504 h 325504"/>
              <a:gd name="connsiteX4" fmla="*/ 0 w 2232248"/>
              <a:gd name="connsiteY4" fmla="*/ 0 h 325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248" h="325504">
                <a:moveTo>
                  <a:pt x="0" y="0"/>
                </a:moveTo>
                <a:lnTo>
                  <a:pt x="2232248" y="0"/>
                </a:lnTo>
                <a:lnTo>
                  <a:pt x="2232248" y="325504"/>
                </a:lnTo>
                <a:lnTo>
                  <a:pt x="0" y="325504"/>
                </a:lnTo>
                <a:lnTo>
                  <a:pt x="0" y="0"/>
                </a:lnTo>
                <a:close/>
              </a:path>
            </a:pathLst>
          </a:custGeom>
          <a:noFill/>
          <a:ln>
            <a:noFill/>
          </a:ln>
          <a:effectLst/>
        </p:spPr>
        <p:txBody>
          <a:bodyPr spcFirstLastPara="0" vert="horz" wrap="square" lIns="36000" tIns="40640" rIns="36000" bIns="40640" numCol="1" spcCol="1270" anchor="ctr" anchorCtr="0">
            <a:noAutofit/>
          </a:bodyPr>
          <a:lstStyle>
            <a:defPPr>
              <a:defRPr lang="en-US"/>
            </a:defPPr>
            <a:lvl1pPr marL="0" algn="l" defTabSz="914400" rtl="0" eaLnBrk="1" latinLnBrk="0" hangingPunct="1">
              <a:defRPr sz="1800" kern="1200">
                <a:solidFill>
                  <a:schemeClr val="tx1">
                    <a:hueOff val="0"/>
                    <a:satOff val="0"/>
                    <a:lumOff val="0"/>
                    <a:alphaOff val="0"/>
                  </a:schemeClr>
                </a:solidFill>
                <a:latin typeface="+mn-lt"/>
                <a:ea typeface="+mn-ea"/>
                <a:cs typeface="+mn-cs"/>
              </a:defRPr>
            </a:lvl1pPr>
            <a:lvl2pPr marL="457200" algn="l" defTabSz="914400" rtl="0" eaLnBrk="1" latinLnBrk="0" hangingPunct="1">
              <a:defRPr sz="1800" kern="1200">
                <a:solidFill>
                  <a:schemeClr val="tx1">
                    <a:hueOff val="0"/>
                    <a:satOff val="0"/>
                    <a:lumOff val="0"/>
                    <a:alphaOff val="0"/>
                  </a:schemeClr>
                </a:solidFill>
                <a:latin typeface="+mn-lt"/>
                <a:ea typeface="+mn-ea"/>
                <a:cs typeface="+mn-cs"/>
              </a:defRPr>
            </a:lvl2pPr>
            <a:lvl3pPr marL="914400" algn="l" defTabSz="914400" rtl="0" eaLnBrk="1" latinLnBrk="0" hangingPunct="1">
              <a:defRPr sz="1800" kern="1200">
                <a:solidFill>
                  <a:schemeClr val="tx1">
                    <a:hueOff val="0"/>
                    <a:satOff val="0"/>
                    <a:lumOff val="0"/>
                    <a:alphaOff val="0"/>
                  </a:schemeClr>
                </a:solidFill>
                <a:latin typeface="+mn-lt"/>
                <a:ea typeface="+mn-ea"/>
                <a:cs typeface="+mn-cs"/>
              </a:defRPr>
            </a:lvl3pPr>
            <a:lvl4pPr marL="1371600" algn="l" defTabSz="914400" rtl="0" eaLnBrk="1" latinLnBrk="0" hangingPunct="1">
              <a:defRPr sz="1800" kern="1200">
                <a:solidFill>
                  <a:schemeClr val="tx1">
                    <a:hueOff val="0"/>
                    <a:satOff val="0"/>
                    <a:lumOff val="0"/>
                    <a:alphaOff val="0"/>
                  </a:schemeClr>
                </a:solidFill>
                <a:latin typeface="+mn-lt"/>
                <a:ea typeface="+mn-ea"/>
                <a:cs typeface="+mn-cs"/>
              </a:defRPr>
            </a:lvl4pPr>
            <a:lvl5pPr marL="1828800" algn="l" defTabSz="914400" rtl="0" eaLnBrk="1" latinLnBrk="0" hangingPunct="1">
              <a:defRPr sz="1800" kern="1200">
                <a:solidFill>
                  <a:schemeClr val="tx1">
                    <a:hueOff val="0"/>
                    <a:satOff val="0"/>
                    <a:lumOff val="0"/>
                    <a:alphaOff val="0"/>
                  </a:schemeClr>
                </a:solidFill>
                <a:latin typeface="+mn-lt"/>
                <a:ea typeface="+mn-ea"/>
                <a:cs typeface="+mn-cs"/>
              </a:defRPr>
            </a:lvl5pPr>
            <a:lvl6pPr marL="2286000" algn="l" defTabSz="914400" rtl="0" eaLnBrk="1" latinLnBrk="0" hangingPunct="1">
              <a:defRPr sz="1800" kern="1200">
                <a:solidFill>
                  <a:schemeClr val="tx1">
                    <a:hueOff val="0"/>
                    <a:satOff val="0"/>
                    <a:lumOff val="0"/>
                    <a:alphaOff val="0"/>
                  </a:schemeClr>
                </a:solidFill>
                <a:latin typeface="+mn-lt"/>
                <a:ea typeface="+mn-ea"/>
                <a:cs typeface="+mn-cs"/>
              </a:defRPr>
            </a:lvl6pPr>
            <a:lvl7pPr marL="2743200" algn="l" defTabSz="914400" rtl="0" eaLnBrk="1" latinLnBrk="0" hangingPunct="1">
              <a:defRPr sz="1800" kern="1200">
                <a:solidFill>
                  <a:schemeClr val="tx1">
                    <a:hueOff val="0"/>
                    <a:satOff val="0"/>
                    <a:lumOff val="0"/>
                    <a:alphaOff val="0"/>
                  </a:schemeClr>
                </a:solidFill>
                <a:latin typeface="+mn-lt"/>
                <a:ea typeface="+mn-ea"/>
                <a:cs typeface="+mn-cs"/>
              </a:defRPr>
            </a:lvl7pPr>
            <a:lvl8pPr marL="3200400" algn="l" defTabSz="914400" rtl="0" eaLnBrk="1" latinLnBrk="0" hangingPunct="1">
              <a:defRPr sz="1800" kern="1200">
                <a:solidFill>
                  <a:schemeClr val="tx1">
                    <a:hueOff val="0"/>
                    <a:satOff val="0"/>
                    <a:lumOff val="0"/>
                    <a:alphaOff val="0"/>
                  </a:schemeClr>
                </a:solidFill>
                <a:latin typeface="+mn-lt"/>
                <a:ea typeface="+mn-ea"/>
                <a:cs typeface="+mn-cs"/>
              </a:defRPr>
            </a:lvl8pPr>
            <a:lvl9pPr marL="3657600" algn="l" defTabSz="914400" rtl="0" eaLnBrk="1" latinLnBrk="0" hangingPunct="1">
              <a:defRPr sz="1800" kern="1200">
                <a:solidFill>
                  <a:schemeClr val="tx1">
                    <a:hueOff val="0"/>
                    <a:satOff val="0"/>
                    <a:lumOff val="0"/>
                    <a:alphaOff val="0"/>
                  </a:schemeClr>
                </a:solidFill>
                <a:latin typeface="+mn-lt"/>
                <a:ea typeface="+mn-ea"/>
                <a:cs typeface="+mn-cs"/>
              </a:defRPr>
            </a:lvl9pPr>
          </a:lstStyle>
          <a:p>
            <a:pPr marL="0" marR="0" lvl="0" indent="0" algn="l" defTabSz="711200" rtl="1" eaLnBrk="1" fontAlgn="auto" latinLnBrk="0" hangingPunct="1">
              <a:lnSpc>
                <a:spcPct val="90000"/>
              </a:lnSpc>
              <a:spcBef>
                <a:spcPct val="0"/>
              </a:spcBef>
              <a:spcAft>
                <a:spcPct val="35000"/>
              </a:spcAft>
              <a:buClrTx/>
              <a:buSzTx/>
              <a:buFontTx/>
              <a:buNone/>
              <a:tabLst/>
              <a:defRPr/>
            </a:pPr>
            <a:r>
              <a:rPr kumimoji="0" lang="fa-IR" sz="1800" b="1" i="0" u="none" strike="noStrike" kern="1200" cap="none" spc="0" normalizeH="0" baseline="0" noProof="0" dirty="0" smtClean="0">
                <a:ln>
                  <a:noFill/>
                </a:ln>
                <a:solidFill>
                  <a:srgbClr val="8064A2">
                    <a:lumMod val="50000"/>
                  </a:srgbClr>
                </a:solidFill>
                <a:effectLst>
                  <a:outerShdw blurRad="38100" dist="38100" dir="2700000" algn="tl">
                    <a:srgbClr val="000000">
                      <a:alpha val="43137"/>
                    </a:srgbClr>
                  </a:outerShdw>
                </a:effectLst>
                <a:uLnTx/>
                <a:uFillTx/>
                <a:latin typeface="IranNastaliq" pitchFamily="18" charset="0"/>
                <a:ea typeface="+mn-ea"/>
                <a:cs typeface="Yagut" pitchFamily="2" charset="-78"/>
              </a:rPr>
              <a:t>ساير موارد</a:t>
            </a:r>
            <a:endParaRPr kumimoji="0" lang="en-US" sz="1800" b="1" i="0" u="none" strike="noStrike" kern="1200" cap="none" spc="0" normalizeH="0" baseline="0" noProof="0" dirty="0">
              <a:ln>
                <a:noFill/>
              </a:ln>
              <a:solidFill>
                <a:srgbClr val="8064A2">
                  <a:lumMod val="50000"/>
                </a:srgbClr>
              </a:solidFill>
              <a:effectLst>
                <a:outerShdw blurRad="38100" dist="38100" dir="2700000" algn="tl">
                  <a:srgbClr val="000000">
                    <a:alpha val="43137"/>
                  </a:srgbClr>
                </a:outerShdw>
              </a:effectLst>
              <a:uLnTx/>
              <a:uFillTx/>
              <a:latin typeface="IranNastaliq" pitchFamily="18" charset="0"/>
              <a:ea typeface="+mn-ea"/>
              <a:cs typeface="Yagut" pitchFamily="2" charset="-78"/>
            </a:endParaRPr>
          </a:p>
        </p:txBody>
      </p:sp>
      <p:sp>
        <p:nvSpPr>
          <p:cNvPr id="48" name="Left Brace 47"/>
          <p:cNvSpPr/>
          <p:nvPr/>
        </p:nvSpPr>
        <p:spPr>
          <a:xfrm rot="10800000">
            <a:off x="6840252" y="5904982"/>
            <a:ext cx="288033" cy="687045"/>
          </a:xfrm>
          <a:prstGeom prst="leftBrace">
            <a:avLst>
              <a:gd name="adj1" fmla="val 35000"/>
              <a:gd name="adj2" fmla="val 50000"/>
            </a:avLst>
          </a:prstGeom>
          <a:noFill/>
          <a:ln w="25400" cap="flat" cmpd="sng" algn="ctr">
            <a:solidFill>
              <a:srgbClr val="4BACC6">
                <a:hueOff val="0"/>
                <a:satOff val="0"/>
                <a:lumOff val="0"/>
                <a:alphaOff val="0"/>
              </a:srgbClr>
            </a:solid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hueOff val="0"/>
                  <a:satOff val="0"/>
                  <a:lumOff val="0"/>
                  <a:alphaOff val="0"/>
                </a:sysClr>
              </a:solidFill>
              <a:effectLst/>
              <a:uLnTx/>
              <a:uFillTx/>
              <a:latin typeface="Calibri"/>
              <a:ea typeface="+mn-ea"/>
              <a:cs typeface="+mn-cs"/>
            </a:endParaRPr>
          </a:p>
        </p:txBody>
      </p:sp>
    </p:spTree>
    <p:extLst>
      <p:ext uri="{BB962C8B-B14F-4D97-AF65-F5344CB8AC3E}">
        <p14:creationId xmlns:p14="http://schemas.microsoft.com/office/powerpoint/2010/main" val="156105963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right)">
                                      <p:cBhvr>
                                        <p:cTn id="15" dur="500"/>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up)">
                                      <p:cBhvr>
                                        <p:cTn id="24" dur="500"/>
                                        <p:tgtEl>
                                          <p:spTgt spid="38"/>
                                        </p:tgtEl>
                                      </p:cBhvr>
                                    </p:animEffect>
                                  </p:childTnLst>
                                </p:cTn>
                              </p:par>
                            </p:childTnLst>
                          </p:cTn>
                        </p:par>
                        <p:par>
                          <p:cTn id="25" fill="hold">
                            <p:stCondLst>
                              <p:cond delay="1000"/>
                            </p:stCondLst>
                            <p:childTnLst>
                              <p:par>
                                <p:cTn id="26" presetID="22" presetClass="entr" presetSubtype="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up)">
                                      <p:cBhvr>
                                        <p:cTn id="37" dur="500"/>
                                        <p:tgtEl>
                                          <p:spTgt spid="40"/>
                                        </p:tgtEl>
                                      </p:cBhvr>
                                    </p:animEffect>
                                  </p:childTnLst>
                                </p:cTn>
                              </p:par>
                            </p:childTnLst>
                          </p:cTn>
                        </p:par>
                        <p:par>
                          <p:cTn id="38" fill="hold">
                            <p:stCondLst>
                              <p:cond delay="1000"/>
                            </p:stCondLst>
                            <p:childTnLst>
                              <p:par>
                                <p:cTn id="39" presetID="22" presetClass="entr" presetSubtype="2"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right)">
                                      <p:cBhvr>
                                        <p:cTn id="41" dur="500"/>
                                        <p:tgtEl>
                                          <p:spTgt spid="2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childTnLst>
                          </p:cTn>
                        </p:par>
                        <p:par>
                          <p:cTn id="47" fill="hold">
                            <p:stCondLst>
                              <p:cond delay="500"/>
                            </p:stCondLst>
                            <p:childTnLst>
                              <p:par>
                                <p:cTn id="48" presetID="22" presetClass="entr" presetSubtype="1" fill="hold"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up)">
                                      <p:cBhvr>
                                        <p:cTn id="50" dur="500"/>
                                        <p:tgtEl>
                                          <p:spTgt spid="42"/>
                                        </p:tgtEl>
                                      </p:cBhvr>
                                    </p:animEffect>
                                  </p:childTnLst>
                                </p:cTn>
                              </p:par>
                            </p:childTnLst>
                          </p:cTn>
                        </p:par>
                        <p:par>
                          <p:cTn id="51" fill="hold">
                            <p:stCondLst>
                              <p:cond delay="1000"/>
                            </p:stCondLst>
                            <p:childTnLst>
                              <p:par>
                                <p:cTn id="52" presetID="22" presetClass="entr" presetSubtype="2"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ipe(right)">
                                      <p:cBhvr>
                                        <p:cTn id="54" dur="500"/>
                                        <p:tgtEl>
                                          <p:spTgt spid="23"/>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childTnLst>
                          </p:cTn>
                        </p:par>
                        <p:par>
                          <p:cTn id="60" fill="hold">
                            <p:stCondLst>
                              <p:cond delay="500"/>
                            </p:stCondLst>
                            <p:childTnLst>
                              <p:par>
                                <p:cTn id="61" presetID="22" presetClass="entr" presetSubtype="1"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up)">
                                      <p:cBhvr>
                                        <p:cTn id="63" dur="500"/>
                                        <p:tgtEl>
                                          <p:spTgt spid="44"/>
                                        </p:tgtEl>
                                      </p:cBhvr>
                                    </p:animEffect>
                                  </p:childTnLst>
                                </p:cTn>
                              </p:par>
                            </p:childTnLst>
                          </p:cTn>
                        </p:par>
                        <p:par>
                          <p:cTn id="64" fill="hold">
                            <p:stCondLst>
                              <p:cond delay="1000"/>
                            </p:stCondLst>
                            <p:childTnLst>
                              <p:par>
                                <p:cTn id="65" presetID="10" presetClass="entr" presetSubtype="0"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45"/>
                                        </p:tgtEl>
                                        <p:attrNameLst>
                                          <p:attrName>style.visibility</p:attrName>
                                        </p:attrNameLst>
                                      </p:cBhvr>
                                      <p:to>
                                        <p:strVal val="visible"/>
                                      </p:to>
                                    </p:set>
                                    <p:animEffect transition="in" filter="fade">
                                      <p:cBhvr>
                                        <p:cTn id="72" dur="500"/>
                                        <p:tgtEl>
                                          <p:spTgt spid="45"/>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p:stCondLst>
                              <p:cond delay="1000"/>
                            </p:stCondLst>
                            <p:childTnLst>
                              <p:par>
                                <p:cTn id="78" presetID="22" presetClass="entr" presetSubtype="2"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wipe(right)">
                                      <p:cBhvr>
                                        <p:cTn id="80" dur="500"/>
                                        <p:tgtEl>
                                          <p:spTgt spid="24"/>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childTnLst>
                          </p:cTn>
                        </p:par>
                        <p:par>
                          <p:cTn id="86" fill="hold">
                            <p:stCondLst>
                              <p:cond delay="500"/>
                            </p:stCondLst>
                            <p:childTnLst>
                              <p:par>
                                <p:cTn id="87" presetID="22" presetClass="entr" presetSubtype="1"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wipe(up)">
                                      <p:cBhvr>
                                        <p:cTn id="89" dur="500"/>
                                        <p:tgtEl>
                                          <p:spTgt spid="48"/>
                                        </p:tgtEl>
                                      </p:cBhvr>
                                    </p:animEffect>
                                  </p:childTnLst>
                                </p:cTn>
                              </p:par>
                            </p:childTnLst>
                          </p:cTn>
                        </p:par>
                        <p:par>
                          <p:cTn id="90" fill="hold">
                            <p:stCondLst>
                              <p:cond delay="1000"/>
                            </p:stCondLst>
                            <p:childTnLst>
                              <p:par>
                                <p:cTn id="91" presetID="22" presetClass="entr" presetSubtype="2"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right)">
                                      <p:cBhvr>
                                        <p:cTn id="9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35" grpId="0"/>
      <p:bldP spid="37" grpId="0"/>
      <p:bldP spid="39" grpId="0"/>
      <p:bldP spid="41" grpId="0"/>
      <p:bldP spid="43" grpId="0"/>
      <p:bldP spid="45" grpId="0"/>
      <p:bldP spid="47" grpId="0"/>
      <p:bldP spid="4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fa-IR"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دوم: </a:t>
            </a:r>
            <a:r>
              <a:rPr lang="fa-IR" b="1" dirty="0">
                <a:effectLst>
                  <a:outerShdw blurRad="38100" dist="38100" dir="2700000" algn="tl">
                    <a:srgbClr val="000000">
                      <a:alpha val="43137"/>
                    </a:srgbClr>
                  </a:outerShdw>
                </a:effectLst>
                <a:cs typeface="B Zar" pitchFamily="2" charset="-78"/>
              </a:rPr>
              <a:t>شناسايي مشكلات اصلي</a:t>
            </a:r>
            <a:endParaRPr lang="en-US" b="1" dirty="0">
              <a:effectLst>
                <a:outerShdw blurRad="38100" dist="38100" dir="2700000" algn="tl">
                  <a:srgbClr val="000000">
                    <a:alpha val="43137"/>
                  </a:srgbClr>
                </a:outerShdw>
              </a:effectLst>
              <a:cs typeface="B Zar" pitchFamily="2" charset="-78"/>
            </a:endParaRPr>
          </a:p>
        </p:txBody>
      </p:sp>
      <p:sp>
        <p:nvSpPr>
          <p:cNvPr id="4" name="Flowchart: Alternate Process 3"/>
          <p:cNvSpPr/>
          <p:nvPr/>
        </p:nvSpPr>
        <p:spPr>
          <a:xfrm>
            <a:off x="469059" y="2060848"/>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مديران و متخصصاني در حال خروج از سازمان هستند؟</a:t>
            </a:r>
          </a:p>
        </p:txBody>
      </p:sp>
      <p:sp>
        <p:nvSpPr>
          <p:cNvPr id="5" name="Flowchart: Alternate Process 4"/>
          <p:cNvSpPr/>
          <p:nvPr/>
        </p:nvSpPr>
        <p:spPr>
          <a:xfrm>
            <a:off x="469059" y="2603979"/>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طرح‌هايي از سازمان برون‌سپاري شده‌اند؟</a:t>
            </a:r>
          </a:p>
        </p:txBody>
      </p:sp>
      <p:sp>
        <p:nvSpPr>
          <p:cNvPr id="6" name="Flowchart: Alternate Process 5"/>
          <p:cNvSpPr/>
          <p:nvPr/>
        </p:nvSpPr>
        <p:spPr>
          <a:xfrm>
            <a:off x="469059" y="3147110"/>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تغييرات در لايه‌هاي مديريتي زياد اتفاق مي‌افتد؟</a:t>
            </a:r>
          </a:p>
        </p:txBody>
      </p:sp>
      <p:sp>
        <p:nvSpPr>
          <p:cNvPr id="7" name="Flowchart: Alternate Process 6"/>
          <p:cNvSpPr/>
          <p:nvPr/>
        </p:nvSpPr>
        <p:spPr>
          <a:xfrm>
            <a:off x="469059" y="3690241"/>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a:t>
            </a:r>
            <a:r>
              <a:rPr lang="fa-IR" sz="2200" b="1" dirty="0" smtClean="0">
                <a:solidFill>
                  <a:schemeClr val="tx1"/>
                </a:solidFill>
                <a:cs typeface="B Zar" pitchFamily="2" charset="-78"/>
              </a:rPr>
              <a:t>طرح‌ها و نوآوري‌هاي </a:t>
            </a:r>
            <a:r>
              <a:rPr lang="fa-IR" sz="2200" b="1" dirty="0">
                <a:solidFill>
                  <a:schemeClr val="tx1"/>
                </a:solidFill>
                <a:cs typeface="B Zar" pitchFamily="2" charset="-78"/>
              </a:rPr>
              <a:t>متنوعي در سازمان در حال اجراست؟</a:t>
            </a:r>
          </a:p>
        </p:txBody>
      </p:sp>
      <p:sp>
        <p:nvSpPr>
          <p:cNvPr id="8" name="Flowchart: Alternate Process 7"/>
          <p:cNvSpPr/>
          <p:nvPr/>
        </p:nvSpPr>
        <p:spPr>
          <a:xfrm>
            <a:off x="469059" y="4233372"/>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سازمان به عوامل بيروني متعددي در ارتباط است؟</a:t>
            </a:r>
          </a:p>
        </p:txBody>
      </p:sp>
      <p:sp>
        <p:nvSpPr>
          <p:cNvPr id="9" name="Flowchart: Alternate Process 8"/>
          <p:cNvSpPr/>
          <p:nvPr/>
        </p:nvSpPr>
        <p:spPr>
          <a:xfrm>
            <a:off x="469059" y="4776503"/>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سامانه‌هاي ارتباط با مشتريان و تأمين‌كنندگان در سازمان راه‌اندازي شده است؟‌</a:t>
            </a:r>
          </a:p>
        </p:txBody>
      </p:sp>
      <p:sp>
        <p:nvSpPr>
          <p:cNvPr id="10" name="Flowchart: Alternate Process 9"/>
          <p:cNvSpPr/>
          <p:nvPr/>
        </p:nvSpPr>
        <p:spPr>
          <a:xfrm>
            <a:off x="469059" y="5319634"/>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آيا در برنامه‌هاي شركت اهدافي وجود دارند كه استراتژي‌هاي دانشي براي آن‌ها نياز باشد؟</a:t>
            </a:r>
          </a:p>
        </p:txBody>
      </p:sp>
      <p:sp>
        <p:nvSpPr>
          <p:cNvPr id="12" name="Flowchart: Alternate Process 11"/>
          <p:cNvSpPr/>
          <p:nvPr/>
        </p:nvSpPr>
        <p:spPr>
          <a:xfrm>
            <a:off x="469059" y="5862767"/>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200" b="1" dirty="0">
                <a:solidFill>
                  <a:schemeClr val="tx1"/>
                </a:solidFill>
                <a:cs typeface="B Zar" pitchFamily="2" charset="-78"/>
              </a:rPr>
              <a:t>و ...</a:t>
            </a:r>
          </a:p>
        </p:txBody>
      </p:sp>
      <p:sp>
        <p:nvSpPr>
          <p:cNvPr id="15" name="Down Arrow 14"/>
          <p:cNvSpPr/>
          <p:nvPr/>
        </p:nvSpPr>
        <p:spPr>
          <a:xfrm>
            <a:off x="228600" y="980728"/>
            <a:ext cx="8610600" cy="864096"/>
          </a:xfrm>
          <a:prstGeom prst="downArrow">
            <a:avLst>
              <a:gd name="adj1" fmla="val 90835"/>
              <a:gd name="adj2" fmla="val 50000"/>
            </a:avLst>
          </a:prstGeom>
        </p:spPr>
        <p:style>
          <a:lnRef idx="2">
            <a:schemeClr val="dk1"/>
          </a:lnRef>
          <a:fillRef idx="1">
            <a:schemeClr val="lt1"/>
          </a:fillRef>
          <a:effectRef idx="0">
            <a:schemeClr val="dk1"/>
          </a:effectRef>
          <a:fontRef idx="minor">
            <a:schemeClr val="dk1"/>
          </a:fontRef>
        </p:style>
        <p:txBody>
          <a:bodyPr tIns="216000" rtlCol="0" anchor="ctr"/>
          <a:lstStyle/>
          <a:p>
            <a:pPr lvl="0" algn="ctr" rtl="1"/>
            <a:r>
              <a:rPr lang="fa-IR" sz="2400" b="1" dirty="0">
                <a:solidFill>
                  <a:srgbClr val="262626">
                    <a:lumMod val="85000"/>
                    <a:lumOff val="15000"/>
                  </a:srgbClr>
                </a:solidFill>
                <a:cs typeface="Nazanin" pitchFamily="2" charset="-78"/>
              </a:rPr>
              <a:t>تركيب معيارهاي شناسايي شده در گام نخست، راهنماي شناسايي مشكلات ناشي از عدم به‌كارگيري مديريت دانش خواهند بود. به‌عنوان مثال</a:t>
            </a:r>
            <a:r>
              <a:rPr lang="fa-IR" sz="2400" b="1" dirty="0" smtClean="0">
                <a:solidFill>
                  <a:srgbClr val="262626">
                    <a:lumMod val="85000"/>
                    <a:lumOff val="15000"/>
                  </a:srgbClr>
                </a:solidFill>
                <a:cs typeface="Nazanin" pitchFamily="2" charset="-78"/>
              </a:rPr>
              <a:t>:</a:t>
            </a:r>
            <a:endParaRPr lang="fa-IR" sz="2400" b="1" dirty="0">
              <a:solidFill>
                <a:srgbClr val="262626">
                  <a:lumMod val="85000"/>
                  <a:lumOff val="15000"/>
                </a:srgbClr>
              </a:solidFill>
              <a:cs typeface="Nazanin" pitchFamily="2" charset="-78"/>
            </a:endParaRPr>
          </a:p>
        </p:txBody>
      </p:sp>
    </p:spTree>
    <p:extLst>
      <p:ext uri="{BB962C8B-B14F-4D97-AF65-F5344CB8AC3E}">
        <p14:creationId xmlns:p14="http://schemas.microsoft.com/office/powerpoint/2010/main" val="61323113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2"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a:t>
            </a:r>
            <a:r>
              <a:rPr lang="fa-IR" b="1" dirty="0" smtClean="0">
                <a:ln w="12700">
                  <a:noFill/>
                  <a:prstDash val="solid"/>
                  <a:miter lim="800000"/>
                </a:ln>
                <a:solidFill>
                  <a:srgbClr val="FF0000"/>
                </a:solidFill>
                <a:effectLst>
                  <a:outerShdw blurRad="38100" dist="38100" dir="2700000" algn="tl">
                    <a:srgbClr val="000000">
                      <a:alpha val="43137"/>
                    </a:srgbClr>
                  </a:outerShdw>
                </a:effectLst>
                <a:cs typeface="B Zar" pitchFamily="2" charset="-78"/>
              </a:rPr>
              <a:t>سوم</a:t>
            </a:r>
            <a:r>
              <a:rPr lang="fa-IR"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 </a:t>
            </a:r>
            <a:r>
              <a:rPr lang="fa-IR" b="1" dirty="0">
                <a:effectLst>
                  <a:outerShdw blurRad="38100" dist="38100" dir="2700000" algn="tl">
                    <a:srgbClr val="000000">
                      <a:alpha val="43137"/>
                    </a:srgbClr>
                  </a:outerShdw>
                </a:effectLst>
                <a:cs typeface="B Zar" pitchFamily="2" charset="-78"/>
              </a:rPr>
              <a:t>نگاه جدي به مديريت </a:t>
            </a:r>
            <a:r>
              <a:rPr lang="fa-IR" b="1" dirty="0" smtClean="0">
                <a:effectLst>
                  <a:outerShdw blurRad="38100" dist="38100" dir="2700000" algn="tl">
                    <a:srgbClr val="000000">
                      <a:alpha val="43137"/>
                    </a:srgbClr>
                  </a:outerShdw>
                </a:effectLst>
                <a:cs typeface="B Zar" pitchFamily="2" charset="-78"/>
              </a:rPr>
              <a:t>تغيير </a:t>
            </a:r>
            <a:endParaRPr lang="en-US" b="1" dirty="0">
              <a:effectLst>
                <a:outerShdw blurRad="38100" dist="38100" dir="2700000" algn="tl">
                  <a:srgbClr val="000000">
                    <a:alpha val="43137"/>
                  </a:srgbClr>
                </a:outerShdw>
              </a:effectLst>
              <a:cs typeface="B Zar" pitchFamily="2" charset="-78"/>
            </a:endParaRPr>
          </a:p>
        </p:txBody>
      </p:sp>
      <p:sp>
        <p:nvSpPr>
          <p:cNvPr id="4" name="Content Placeholder 2"/>
          <p:cNvSpPr>
            <a:spLocks noGrp="1"/>
          </p:cNvSpPr>
          <p:nvPr>
            <p:ph idx="1"/>
          </p:nvPr>
        </p:nvSpPr>
        <p:spPr>
          <a:xfrm>
            <a:off x="228600" y="1066800"/>
            <a:ext cx="8610600" cy="5364163"/>
          </a:xfrm>
          <a:prstGeom prst="rect">
            <a:avLst/>
          </a:prstGeom>
        </p:spPr>
        <p:txBody>
          <a:bodyPr>
            <a:norm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2400" b="0" i="0" u="none" strike="noStrike" kern="0" cap="none" spc="0" normalizeH="0" baseline="0" noProof="0" dirty="0" smtClean="0">
                <a:ln>
                  <a:noFill/>
                </a:ln>
                <a:solidFill>
                  <a:sysClr val="windowText" lastClr="000000"/>
                </a:solidFill>
                <a:effectLst/>
                <a:uLnTx/>
                <a:uFillTx/>
                <a:cs typeface="B Zar" pitchFamily="2" charset="-78"/>
              </a:rPr>
              <a:t>کوه يخي مديريت تغيير تصويرسازي از جوهره تغيير در سازمان است</a:t>
            </a:r>
            <a:endParaRPr kumimoji="0" lang="en-US" sz="2400" b="0" i="0" u="none" strike="noStrike" kern="0" cap="none" spc="0" normalizeH="0" baseline="0" noProof="0" dirty="0">
              <a:ln>
                <a:noFill/>
              </a:ln>
              <a:solidFill>
                <a:sysClr val="windowText" lastClr="000000"/>
              </a:solidFill>
              <a:effectLst/>
              <a:uLnTx/>
              <a:uFillTx/>
              <a:cs typeface="B Zar" pitchFamily="2" charset="-78"/>
            </a:endParaRPr>
          </a:p>
        </p:txBody>
      </p:sp>
      <p:pic>
        <p:nvPicPr>
          <p:cNvPr id="5" name="Picture 2"/>
          <p:cNvPicPr>
            <a:picLocks noChangeAspect="1" noChangeArrowheads="1"/>
          </p:cNvPicPr>
          <p:nvPr/>
        </p:nvPicPr>
        <p:blipFill>
          <a:blip r:embed="rId2" cstate="print"/>
          <a:srcRect/>
          <a:stretch>
            <a:fillRect/>
          </a:stretch>
        </p:blipFill>
        <p:spPr bwMode="auto">
          <a:xfrm>
            <a:off x="2514600" y="1600200"/>
            <a:ext cx="4486275" cy="4886325"/>
          </a:xfrm>
          <a:prstGeom prst="rect">
            <a:avLst/>
          </a:prstGeom>
          <a:noFill/>
          <a:ln w="9525">
            <a:noFill/>
            <a:miter lim="800000"/>
            <a:headEnd/>
            <a:tailEnd/>
          </a:ln>
        </p:spPr>
      </p:pic>
      <p:sp>
        <p:nvSpPr>
          <p:cNvPr id="6" name="Rounded Rectangle 5"/>
          <p:cNvSpPr/>
          <p:nvPr/>
        </p:nvSpPr>
        <p:spPr>
          <a:xfrm>
            <a:off x="430560" y="2132856"/>
            <a:ext cx="1981200" cy="272415"/>
          </a:xfrm>
          <a:prstGeom prst="roundRect">
            <a:avLst/>
          </a:prstGeom>
          <a:gradFill rotWithShape="1">
            <a:gsLst>
              <a:gs pos="0">
                <a:srgbClr val="D28302">
                  <a:tint val="50000"/>
                  <a:satMod val="300000"/>
                </a:srgbClr>
              </a:gs>
              <a:gs pos="35000">
                <a:srgbClr val="D28302">
                  <a:tint val="37000"/>
                  <a:satMod val="300000"/>
                </a:srgbClr>
              </a:gs>
              <a:gs pos="100000">
                <a:srgbClr val="D28302">
                  <a:tint val="15000"/>
                  <a:satMod val="350000"/>
                </a:srgbClr>
              </a:gs>
            </a:gsLst>
            <a:lin ang="16200000" scaled="1"/>
          </a:gradFill>
          <a:ln w="9525" cap="flat" cmpd="sng" algn="ctr">
            <a:solidFill>
              <a:srgbClr val="D28302">
                <a:shade val="95000"/>
                <a:satMod val="105000"/>
              </a:srgbClr>
            </a:solidFill>
            <a:prstDash val="solid"/>
          </a:ln>
          <a:effectLst>
            <a:outerShdw blurRad="40000" dist="20000" dir="5400000" rotWithShape="0">
              <a:srgbClr val="000000">
                <a:alpha val="38000"/>
              </a:srgbClr>
            </a:outerShdw>
          </a:effectLst>
        </p:spPr>
        <p:txBody>
          <a:bodyPr wrap="square" lIns="9144" tIns="0" rIns="9144" bIns="0" anchor="ctr" anchorCtr="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600" b="0" i="0" u="none" strike="noStrike" kern="0" cap="none" spc="0" normalizeH="0" baseline="0" noProof="0" dirty="0" smtClean="0">
                <a:ln>
                  <a:noFill/>
                </a:ln>
                <a:solidFill>
                  <a:srgbClr val="003366"/>
                </a:solidFill>
                <a:effectLst>
                  <a:outerShdw blurRad="38100" dist="38100" dir="2700000" algn="tl">
                    <a:srgbClr val="000000">
                      <a:alpha val="43137"/>
                    </a:srgbClr>
                  </a:outerShdw>
                </a:effectLst>
                <a:uLnTx/>
                <a:uFillTx/>
                <a:latin typeface="Times New Roman"/>
                <a:ea typeface="+mn-ea"/>
                <a:cs typeface="B Nazanin"/>
              </a:rPr>
              <a:t>سطح تکنيکي</a:t>
            </a:r>
            <a:r>
              <a:rPr kumimoji="0" lang="fa-IR" sz="1600" b="0" i="0" u="none" strike="noStrike" kern="0" cap="none" spc="0" normalizeH="0" noProof="0" dirty="0" smtClean="0">
                <a:ln>
                  <a:noFill/>
                </a:ln>
                <a:solidFill>
                  <a:srgbClr val="003366"/>
                </a:solidFill>
                <a:effectLst>
                  <a:outerShdw blurRad="38100" dist="38100" dir="2700000" algn="tl">
                    <a:srgbClr val="000000">
                      <a:alpha val="43137"/>
                    </a:srgbClr>
                  </a:outerShdw>
                </a:effectLst>
                <a:uLnTx/>
                <a:uFillTx/>
                <a:latin typeface="Times New Roman"/>
                <a:ea typeface="+mn-ea"/>
                <a:cs typeface="B Nazanin"/>
              </a:rPr>
              <a:t> </a:t>
            </a:r>
            <a:endParaRPr kumimoji="0" lang="en-US" sz="1600" b="0" i="0" u="none" strike="noStrike" kern="0" cap="none" spc="0" normalizeH="0" baseline="0" noProof="0" dirty="0">
              <a:ln>
                <a:noFill/>
              </a:ln>
              <a:solidFill>
                <a:srgbClr val="003366"/>
              </a:solidFill>
              <a:effectLst>
                <a:outerShdw blurRad="38100" dist="38100" dir="2700000" algn="tl">
                  <a:srgbClr val="000000">
                    <a:alpha val="43137"/>
                  </a:srgbClr>
                </a:outerShdw>
              </a:effectLst>
              <a:uLnTx/>
              <a:uFillTx/>
              <a:latin typeface="Times New Roman"/>
              <a:ea typeface="+mn-ea"/>
              <a:cs typeface="B Nazanin"/>
            </a:endParaRPr>
          </a:p>
        </p:txBody>
      </p:sp>
      <p:sp>
        <p:nvSpPr>
          <p:cNvPr id="7" name="Rounded Rectangle 6"/>
          <p:cNvSpPr/>
          <p:nvPr/>
        </p:nvSpPr>
        <p:spPr>
          <a:xfrm>
            <a:off x="304800" y="5496400"/>
            <a:ext cx="1981200" cy="272415"/>
          </a:xfrm>
          <a:prstGeom prst="roundRect">
            <a:avLst/>
          </a:prstGeom>
          <a:gradFill rotWithShape="1">
            <a:gsLst>
              <a:gs pos="0">
                <a:srgbClr val="D28302">
                  <a:tint val="50000"/>
                  <a:satMod val="300000"/>
                </a:srgbClr>
              </a:gs>
              <a:gs pos="35000">
                <a:srgbClr val="D28302">
                  <a:tint val="37000"/>
                  <a:satMod val="300000"/>
                </a:srgbClr>
              </a:gs>
              <a:gs pos="100000">
                <a:srgbClr val="D28302">
                  <a:tint val="15000"/>
                  <a:satMod val="350000"/>
                </a:srgbClr>
              </a:gs>
            </a:gsLst>
            <a:lin ang="16200000" scaled="1"/>
          </a:gradFill>
          <a:ln w="9525" cap="flat" cmpd="sng" algn="ctr">
            <a:solidFill>
              <a:srgbClr val="D28302">
                <a:shade val="95000"/>
                <a:satMod val="105000"/>
              </a:srgbClr>
            </a:solidFill>
            <a:prstDash val="solid"/>
          </a:ln>
          <a:effectLst>
            <a:outerShdw blurRad="40000" dist="20000" dir="5400000" rotWithShape="0">
              <a:srgbClr val="000000">
                <a:alpha val="38000"/>
              </a:srgbClr>
            </a:outerShdw>
          </a:effectLst>
        </p:spPr>
        <p:txBody>
          <a:bodyPr wrap="square" lIns="9144" tIns="0" rIns="9144" bIns="0" anchor="ctr" anchorCtr="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600" b="0" i="0" u="none" strike="noStrike" kern="0" cap="none" spc="0" normalizeH="0" baseline="0" noProof="0" dirty="0" smtClean="0">
                <a:ln>
                  <a:noFill/>
                </a:ln>
                <a:solidFill>
                  <a:srgbClr val="003366"/>
                </a:solidFill>
                <a:effectLst>
                  <a:outerShdw blurRad="38100" dist="38100" dir="2700000" algn="tl">
                    <a:srgbClr val="000000">
                      <a:alpha val="43137"/>
                    </a:srgbClr>
                  </a:outerShdw>
                </a:effectLst>
                <a:uLnTx/>
                <a:uFillTx/>
                <a:latin typeface="Times New Roman"/>
                <a:ea typeface="+mn-ea"/>
                <a:cs typeface="B Nazanin"/>
              </a:rPr>
              <a:t>سطح سازماني، فرهنگي </a:t>
            </a:r>
            <a:endParaRPr kumimoji="0" lang="en-US" sz="1600" b="0" i="0" u="none" strike="noStrike" kern="0" cap="none" spc="0" normalizeH="0" baseline="0" noProof="0" dirty="0">
              <a:ln>
                <a:noFill/>
              </a:ln>
              <a:solidFill>
                <a:srgbClr val="003366"/>
              </a:solidFill>
              <a:effectLst>
                <a:outerShdw blurRad="38100" dist="38100" dir="2700000" algn="tl">
                  <a:srgbClr val="000000">
                    <a:alpha val="43137"/>
                  </a:srgbClr>
                </a:outerShdw>
              </a:effectLst>
              <a:uLnTx/>
              <a:uFillTx/>
              <a:latin typeface="Times New Roman"/>
              <a:ea typeface="+mn-ea"/>
              <a:cs typeface="B Nazanin"/>
            </a:endParaRPr>
          </a:p>
        </p:txBody>
      </p:sp>
      <p:sp>
        <p:nvSpPr>
          <p:cNvPr id="8" name="Rounded Rectangle 7"/>
          <p:cNvSpPr/>
          <p:nvPr/>
        </p:nvSpPr>
        <p:spPr>
          <a:xfrm>
            <a:off x="7376160" y="2043112"/>
            <a:ext cx="1005840" cy="272415"/>
          </a:xfrm>
          <a:prstGeom prst="roundRect">
            <a:avLst/>
          </a:prstGeom>
          <a:gradFill rotWithShape="1">
            <a:gsLst>
              <a:gs pos="0">
                <a:srgbClr val="ABB7D3">
                  <a:tint val="50000"/>
                  <a:satMod val="300000"/>
                </a:srgbClr>
              </a:gs>
              <a:gs pos="35000">
                <a:srgbClr val="ABB7D3">
                  <a:tint val="37000"/>
                  <a:satMod val="300000"/>
                </a:srgbClr>
              </a:gs>
              <a:gs pos="100000">
                <a:srgbClr val="ABB7D3">
                  <a:tint val="15000"/>
                  <a:satMod val="350000"/>
                </a:srgbClr>
              </a:gs>
            </a:gsLst>
            <a:lin ang="16200000" scaled="1"/>
          </a:gradFill>
          <a:ln w="9525" cap="flat" cmpd="sng" algn="ctr">
            <a:solidFill>
              <a:srgbClr val="ABB7D3">
                <a:shade val="95000"/>
                <a:satMod val="105000"/>
              </a:srgbClr>
            </a:solidFill>
            <a:prstDash val="solid"/>
          </a:ln>
          <a:effectLst>
            <a:outerShdw blurRad="40000" dist="20000" dir="5400000" rotWithShape="0">
              <a:srgbClr val="000000">
                <a:alpha val="38000"/>
              </a:srgbClr>
            </a:outerShdw>
          </a:effectLst>
        </p:spPr>
        <p:txBody>
          <a:bodyPr wrap="square" lIns="9144" tIns="0" rIns="9144" bIns="0" anchor="ctr" anchorCtr="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600" b="0" i="0" u="none" strike="noStrike" kern="0" cap="none" spc="0" normalizeH="0" baseline="0" noProof="0" dirty="0" smtClean="0">
                <a:ln>
                  <a:noFill/>
                </a:ln>
                <a:solidFill>
                  <a:srgbClr val="003366"/>
                </a:solidFill>
                <a:effectLst>
                  <a:outerShdw blurRad="38100" dist="38100" dir="2700000" algn="tl">
                    <a:srgbClr val="000000">
                      <a:alpha val="43137"/>
                    </a:srgbClr>
                  </a:outerShdw>
                </a:effectLst>
                <a:uLnTx/>
                <a:uFillTx/>
                <a:latin typeface="Times New Roman"/>
                <a:ea typeface="+mn-ea"/>
                <a:cs typeface="B Nazanin"/>
              </a:rPr>
              <a:t>سخت</a:t>
            </a:r>
            <a:endParaRPr kumimoji="0" lang="en-US" sz="1600" b="0" i="0" u="none" strike="noStrike" kern="0" cap="none" spc="0" normalizeH="0" baseline="0" noProof="0" dirty="0">
              <a:ln>
                <a:noFill/>
              </a:ln>
              <a:solidFill>
                <a:srgbClr val="003366"/>
              </a:solidFill>
              <a:effectLst>
                <a:outerShdw blurRad="38100" dist="38100" dir="2700000" algn="tl">
                  <a:srgbClr val="000000">
                    <a:alpha val="43137"/>
                  </a:srgbClr>
                </a:outerShdw>
              </a:effectLst>
              <a:uLnTx/>
              <a:uFillTx/>
              <a:latin typeface="Times New Roman"/>
              <a:ea typeface="+mn-ea"/>
              <a:cs typeface="B Nazanin"/>
            </a:endParaRPr>
          </a:p>
        </p:txBody>
      </p:sp>
      <p:sp>
        <p:nvSpPr>
          <p:cNvPr id="9" name="Rounded Rectangle 8"/>
          <p:cNvSpPr/>
          <p:nvPr/>
        </p:nvSpPr>
        <p:spPr>
          <a:xfrm>
            <a:off x="7452360" y="5448775"/>
            <a:ext cx="1005840" cy="272415"/>
          </a:xfrm>
          <a:prstGeom prst="roundRect">
            <a:avLst/>
          </a:prstGeom>
          <a:gradFill rotWithShape="1">
            <a:gsLst>
              <a:gs pos="0">
                <a:srgbClr val="ABB7D3">
                  <a:tint val="50000"/>
                  <a:satMod val="300000"/>
                </a:srgbClr>
              </a:gs>
              <a:gs pos="35000">
                <a:srgbClr val="ABB7D3">
                  <a:tint val="37000"/>
                  <a:satMod val="300000"/>
                </a:srgbClr>
              </a:gs>
              <a:gs pos="100000">
                <a:srgbClr val="ABB7D3">
                  <a:tint val="15000"/>
                  <a:satMod val="350000"/>
                </a:srgbClr>
              </a:gs>
            </a:gsLst>
            <a:lin ang="16200000" scaled="1"/>
          </a:gradFill>
          <a:ln w="9525" cap="flat" cmpd="sng" algn="ctr">
            <a:solidFill>
              <a:srgbClr val="ABB7D3">
                <a:shade val="95000"/>
                <a:satMod val="105000"/>
              </a:srgbClr>
            </a:solidFill>
            <a:prstDash val="solid"/>
          </a:ln>
          <a:effectLst>
            <a:outerShdw blurRad="40000" dist="20000" dir="5400000" rotWithShape="0">
              <a:srgbClr val="000000">
                <a:alpha val="38000"/>
              </a:srgbClr>
            </a:outerShdw>
          </a:effectLst>
        </p:spPr>
        <p:txBody>
          <a:bodyPr wrap="square" lIns="9144" tIns="0" rIns="9144" bIns="0" anchor="ctr" anchorCtr="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1600" b="0" i="0" u="none" strike="noStrike" kern="0" cap="none" spc="0" normalizeH="0" baseline="0" noProof="0" dirty="0" smtClean="0">
                <a:ln>
                  <a:noFill/>
                </a:ln>
                <a:solidFill>
                  <a:srgbClr val="003366"/>
                </a:solidFill>
                <a:effectLst>
                  <a:outerShdw blurRad="38100" dist="38100" dir="2700000" algn="tl">
                    <a:srgbClr val="000000">
                      <a:alpha val="43137"/>
                    </a:srgbClr>
                  </a:outerShdw>
                </a:effectLst>
                <a:uLnTx/>
                <a:uFillTx/>
                <a:latin typeface="Times New Roman"/>
                <a:ea typeface="+mn-ea"/>
                <a:cs typeface="B Nazanin"/>
              </a:rPr>
              <a:t>نرم</a:t>
            </a:r>
            <a:endParaRPr kumimoji="0" lang="en-US" sz="1600" b="0" i="0" u="none" strike="noStrike" kern="0" cap="none" spc="0" normalizeH="0" baseline="0" noProof="0" dirty="0">
              <a:ln>
                <a:noFill/>
              </a:ln>
              <a:solidFill>
                <a:srgbClr val="003366"/>
              </a:solidFill>
              <a:effectLst>
                <a:outerShdw blurRad="38100" dist="38100" dir="2700000" algn="tl">
                  <a:srgbClr val="000000">
                    <a:alpha val="43137"/>
                  </a:srgbClr>
                </a:outerShdw>
              </a:effectLst>
              <a:uLnTx/>
              <a:uFillTx/>
              <a:latin typeface="Times New Roman"/>
              <a:ea typeface="+mn-ea"/>
              <a:cs typeface="B Nazanin"/>
            </a:endParaRPr>
          </a:p>
        </p:txBody>
      </p:sp>
    </p:spTree>
    <p:extLst>
      <p:ext uri="{BB962C8B-B14F-4D97-AF65-F5344CB8AC3E}">
        <p14:creationId xmlns:p14="http://schemas.microsoft.com/office/powerpoint/2010/main" val="1420283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trips(downLeft)">
                                      <p:cBhvr>
                                        <p:cTn id="7" dur="1000"/>
                                        <p:tgtEl>
                                          <p:spTgt spid="4">
                                            <p:txEl>
                                              <p:pRg st="0" end="0"/>
                                            </p:txEl>
                                          </p:spTgt>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1000"/>
                                        <p:tgtEl>
                                          <p:spTgt spid="5"/>
                                        </p:tgtEl>
                                      </p:cBhvr>
                                    </p:animEffect>
                                  </p:childTnLst>
                                </p:cTn>
                              </p:par>
                            </p:childTnLst>
                          </p:cTn>
                        </p:par>
                        <p:par>
                          <p:cTn id="12" fill="hold">
                            <p:stCondLst>
                              <p:cond delay="2000"/>
                            </p:stCondLst>
                            <p:childTnLst>
                              <p:par>
                                <p:cTn id="13" presetID="1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lide(fromLeft)">
                                      <p:cBhvr>
                                        <p:cTn id="15" dur="500"/>
                                        <p:tgtEl>
                                          <p:spTgt spid="6"/>
                                        </p:tgtEl>
                                      </p:cBhvr>
                                    </p:animEffect>
                                  </p:childTnLst>
                                </p:cTn>
                              </p:par>
                            </p:childTnLst>
                          </p:cTn>
                        </p:par>
                        <p:par>
                          <p:cTn id="16" fill="hold">
                            <p:stCondLst>
                              <p:cond delay="2500"/>
                            </p:stCondLst>
                            <p:childTnLst>
                              <p:par>
                                <p:cTn id="17" presetID="1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lide(fromLeft)">
                                      <p:cBhvr>
                                        <p:cTn id="19" dur="500"/>
                                        <p:tgtEl>
                                          <p:spTgt spid="7"/>
                                        </p:tgtEl>
                                      </p:cBhvr>
                                    </p:animEffect>
                                  </p:childTnLst>
                                </p:cTn>
                              </p:par>
                            </p:childTnLst>
                          </p:cTn>
                        </p:par>
                        <p:par>
                          <p:cTn id="20" fill="hold">
                            <p:stCondLst>
                              <p:cond delay="3000"/>
                            </p:stCondLst>
                            <p:childTnLst>
                              <p:par>
                                <p:cTn id="21" presetID="1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slide(fromLeft)">
                                      <p:cBhvr>
                                        <p:cTn id="23" dur="500"/>
                                        <p:tgtEl>
                                          <p:spTgt spid="8"/>
                                        </p:tgtEl>
                                      </p:cBhvr>
                                    </p:animEffect>
                                  </p:childTnLst>
                                </p:cTn>
                              </p:par>
                            </p:childTnLst>
                          </p:cTn>
                        </p:par>
                        <p:par>
                          <p:cTn id="24" fill="hold">
                            <p:stCondLst>
                              <p:cond delay="3500"/>
                            </p:stCondLst>
                            <p:childTnLst>
                              <p:par>
                                <p:cTn id="25" presetID="1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lide(from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fa-IR" sz="40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a:t>
            </a:r>
            <a:r>
              <a:rPr lang="fa-IR" sz="4000" b="1" dirty="0" smtClean="0">
                <a:ln w="12700">
                  <a:noFill/>
                  <a:prstDash val="solid"/>
                  <a:miter lim="800000"/>
                </a:ln>
                <a:solidFill>
                  <a:srgbClr val="FF0000"/>
                </a:solidFill>
                <a:effectLst>
                  <a:outerShdw blurRad="38100" dist="38100" dir="2700000" algn="tl">
                    <a:srgbClr val="000000">
                      <a:alpha val="43137"/>
                    </a:srgbClr>
                  </a:outerShdw>
                </a:effectLst>
                <a:cs typeface="B Zar" pitchFamily="2" charset="-78"/>
              </a:rPr>
              <a:t>سوم</a:t>
            </a:r>
            <a:r>
              <a:rPr lang="fa-IR" sz="40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 </a:t>
            </a:r>
            <a:r>
              <a:rPr lang="fa-IR" sz="4000" b="1" dirty="0">
                <a:effectLst>
                  <a:outerShdw blurRad="38100" dist="38100" dir="2700000" algn="tl">
                    <a:srgbClr val="000000">
                      <a:alpha val="43137"/>
                    </a:srgbClr>
                  </a:outerShdw>
                </a:effectLst>
                <a:cs typeface="B Zar" pitchFamily="2" charset="-78"/>
              </a:rPr>
              <a:t>نگاه جدي به مديريت </a:t>
            </a:r>
            <a:r>
              <a:rPr lang="fa-IR" sz="4000" b="1" dirty="0" smtClean="0">
                <a:effectLst>
                  <a:outerShdw blurRad="38100" dist="38100" dir="2700000" algn="tl">
                    <a:srgbClr val="000000">
                      <a:alpha val="43137"/>
                    </a:srgbClr>
                  </a:outerShdw>
                </a:effectLst>
                <a:cs typeface="B Zar" pitchFamily="2" charset="-78"/>
              </a:rPr>
              <a:t>تغيير</a:t>
            </a:r>
            <a:endParaRPr lang="en-US" sz="4000" b="1" dirty="0">
              <a:effectLst>
                <a:outerShdw blurRad="38100" dist="38100" dir="2700000" algn="tl">
                  <a:srgbClr val="000000">
                    <a:alpha val="43137"/>
                  </a:srgbClr>
                </a:outerShdw>
              </a:effectLst>
              <a:cs typeface="B Zar" pitchFamily="2" charset="-78"/>
            </a:endParaRPr>
          </a:p>
        </p:txBody>
      </p:sp>
      <p:sp>
        <p:nvSpPr>
          <p:cNvPr id="4" name="Flowchart: Alternate Process 3"/>
          <p:cNvSpPr/>
          <p:nvPr/>
        </p:nvSpPr>
        <p:spPr>
          <a:xfrm>
            <a:off x="469059" y="2494401"/>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400" b="1" dirty="0">
                <a:solidFill>
                  <a:schemeClr val="tx1"/>
                </a:solidFill>
                <a:cs typeface="B Zar" pitchFamily="2" charset="-78"/>
              </a:rPr>
              <a:t>زمان تعريف مديريت دانش در برنامه‌هاي سازمان</a:t>
            </a:r>
          </a:p>
        </p:txBody>
      </p:sp>
      <p:sp>
        <p:nvSpPr>
          <p:cNvPr id="5" name="Flowchart: Alternate Process 4"/>
          <p:cNvSpPr/>
          <p:nvPr/>
        </p:nvSpPr>
        <p:spPr>
          <a:xfrm>
            <a:off x="469059" y="3037532"/>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400" b="1" dirty="0" smtClean="0">
                <a:solidFill>
                  <a:schemeClr val="tx1"/>
                </a:solidFill>
                <a:cs typeface="B Zar" pitchFamily="2" charset="-78"/>
              </a:rPr>
              <a:t>زمان تصميم‌گيري در مورد نحوة اجراي برنامه‌ها و پروژه‌ها</a:t>
            </a:r>
            <a:endParaRPr lang="fa-IR" sz="2400" b="1" dirty="0">
              <a:solidFill>
                <a:schemeClr val="tx1"/>
              </a:solidFill>
              <a:cs typeface="B Zar" pitchFamily="2" charset="-78"/>
            </a:endParaRPr>
          </a:p>
        </p:txBody>
      </p:sp>
      <p:sp>
        <p:nvSpPr>
          <p:cNvPr id="6" name="Flowchart: Alternate Process 5"/>
          <p:cNvSpPr/>
          <p:nvPr/>
        </p:nvSpPr>
        <p:spPr>
          <a:xfrm>
            <a:off x="469059" y="3580663"/>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400" b="1" dirty="0" smtClean="0">
                <a:solidFill>
                  <a:schemeClr val="tx1"/>
                </a:solidFill>
                <a:cs typeface="B Zar" pitchFamily="2" charset="-78"/>
              </a:rPr>
              <a:t>زمان ارائة پروپوزال توسط يك مشاور </a:t>
            </a:r>
            <a:endParaRPr lang="fa-IR" sz="2400" b="1" dirty="0">
              <a:solidFill>
                <a:schemeClr val="tx1"/>
              </a:solidFill>
              <a:cs typeface="B Zar" pitchFamily="2" charset="-78"/>
            </a:endParaRPr>
          </a:p>
        </p:txBody>
      </p:sp>
      <p:sp>
        <p:nvSpPr>
          <p:cNvPr id="7" name="Flowchart: Alternate Process 6"/>
          <p:cNvSpPr/>
          <p:nvPr/>
        </p:nvSpPr>
        <p:spPr>
          <a:xfrm>
            <a:off x="469059" y="4123794"/>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400" b="1" dirty="0" smtClean="0">
                <a:solidFill>
                  <a:schemeClr val="tx1"/>
                </a:solidFill>
                <a:cs typeface="B Zar" pitchFamily="2" charset="-78"/>
              </a:rPr>
              <a:t>زمان تصميم‌گيري در مورد انتخاب مشاور</a:t>
            </a:r>
            <a:endParaRPr lang="fa-IR" sz="2400" b="1" dirty="0">
              <a:solidFill>
                <a:schemeClr val="tx1"/>
              </a:solidFill>
              <a:cs typeface="B Zar" pitchFamily="2" charset="-78"/>
            </a:endParaRPr>
          </a:p>
        </p:txBody>
      </p:sp>
      <p:sp>
        <p:nvSpPr>
          <p:cNvPr id="8" name="Flowchart: Alternate Process 7"/>
          <p:cNvSpPr/>
          <p:nvPr/>
        </p:nvSpPr>
        <p:spPr>
          <a:xfrm>
            <a:off x="469059" y="4666925"/>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400" b="1" dirty="0" smtClean="0">
                <a:solidFill>
                  <a:schemeClr val="tx1"/>
                </a:solidFill>
                <a:cs typeface="B Zar" pitchFamily="2" charset="-78"/>
              </a:rPr>
              <a:t>حين اجراي برنامه‌هاي مديريت دانش</a:t>
            </a:r>
            <a:endParaRPr lang="fa-IR" sz="2400" b="1" dirty="0">
              <a:solidFill>
                <a:schemeClr val="tx1"/>
              </a:solidFill>
              <a:cs typeface="B Zar" pitchFamily="2" charset="-78"/>
            </a:endParaRPr>
          </a:p>
        </p:txBody>
      </p:sp>
      <p:sp>
        <p:nvSpPr>
          <p:cNvPr id="9" name="Flowchart: Alternate Process 8"/>
          <p:cNvSpPr/>
          <p:nvPr/>
        </p:nvSpPr>
        <p:spPr>
          <a:xfrm>
            <a:off x="469059" y="5210056"/>
            <a:ext cx="8153400" cy="523200"/>
          </a:xfrm>
          <a:prstGeom prst="flowChartAlternateProcess">
            <a:avLst/>
          </a:prstGeom>
        </p:spPr>
        <p:style>
          <a:lnRef idx="1">
            <a:schemeClr val="accent3"/>
          </a:lnRef>
          <a:fillRef idx="2">
            <a:schemeClr val="accent3"/>
          </a:fillRef>
          <a:effectRef idx="1">
            <a:schemeClr val="accent3"/>
          </a:effectRef>
          <a:fontRef idx="minor">
            <a:schemeClr val="dk1"/>
          </a:fontRef>
        </p:style>
        <p:txBody>
          <a:bodyPr lIns="36000" tIns="36000" rIns="72000" bIns="36000" rtlCol="0" anchor="ctr"/>
          <a:lstStyle/>
          <a:p>
            <a:pPr marL="179388" indent="-179388" algn="justLow" rtl="1">
              <a:buFont typeface="Nazanin" pitchFamily="2" charset="-78"/>
              <a:buChar char="«"/>
            </a:pPr>
            <a:r>
              <a:rPr lang="fa-IR" sz="2400" b="1" dirty="0" smtClean="0">
                <a:solidFill>
                  <a:schemeClr val="tx1"/>
                </a:solidFill>
                <a:cs typeface="B Zar" pitchFamily="2" charset="-78"/>
              </a:rPr>
              <a:t>پس از اتمام برنامه‌هاي تعريف شده و برنامه‌ريزي‌هاي آتي</a:t>
            </a:r>
            <a:endParaRPr lang="fa-IR" sz="2400" b="1" dirty="0">
              <a:solidFill>
                <a:schemeClr val="tx1"/>
              </a:solidFill>
              <a:cs typeface="B Zar" pitchFamily="2" charset="-78"/>
            </a:endParaRPr>
          </a:p>
        </p:txBody>
      </p:sp>
      <p:sp>
        <p:nvSpPr>
          <p:cNvPr id="12" name="Down Arrow 11"/>
          <p:cNvSpPr/>
          <p:nvPr/>
        </p:nvSpPr>
        <p:spPr>
          <a:xfrm>
            <a:off x="304800" y="1124744"/>
            <a:ext cx="8610600" cy="1080120"/>
          </a:xfrm>
          <a:prstGeom prst="downArrow">
            <a:avLst>
              <a:gd name="adj1" fmla="val 90835"/>
              <a:gd name="adj2" fmla="val 50000"/>
            </a:avLst>
          </a:prstGeom>
        </p:spPr>
        <p:style>
          <a:lnRef idx="2">
            <a:schemeClr val="dk1"/>
          </a:lnRef>
          <a:fillRef idx="1">
            <a:schemeClr val="lt1"/>
          </a:fillRef>
          <a:effectRef idx="0">
            <a:schemeClr val="dk1"/>
          </a:effectRef>
          <a:fontRef idx="minor">
            <a:schemeClr val="dk1"/>
          </a:fontRef>
        </p:style>
        <p:txBody>
          <a:bodyPr tIns="216000" rtlCol="0" anchor="ctr"/>
          <a:lstStyle/>
          <a:p>
            <a:pPr lvl="0" algn="ctr" rtl="1"/>
            <a:r>
              <a:rPr lang="fa-IR" sz="2400" b="1" dirty="0">
                <a:solidFill>
                  <a:srgbClr val="262626">
                    <a:lumMod val="85000"/>
                    <a:lumOff val="15000"/>
                  </a:srgbClr>
                </a:solidFill>
                <a:cs typeface="Nazanin" pitchFamily="2" charset="-78"/>
              </a:rPr>
              <a:t>اقدامات مديريت تغيير بايد از زماني‌كه نخستين جرقة اقدامات مديريت دانش در سازمان شكل مي‌گيرد، آغاز شود.</a:t>
            </a:r>
          </a:p>
        </p:txBody>
      </p:sp>
    </p:spTree>
    <p:extLst>
      <p:ext uri="{BB962C8B-B14F-4D97-AF65-F5344CB8AC3E}">
        <p14:creationId xmlns:p14="http://schemas.microsoft.com/office/powerpoint/2010/main" val="2856612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0"/>
            <a:ext cx="7811272" cy="1143000"/>
          </a:xfrm>
        </p:spPr>
        <p:txBody>
          <a:bodyPr>
            <a:noAutofit/>
          </a:bodyPr>
          <a:lstStyle/>
          <a:p>
            <a:pPr rtl="1"/>
            <a:r>
              <a:rPr lang="fa-IR" sz="7200" b="1" dirty="0">
                <a:ln w="12700">
                  <a:noFill/>
                  <a:prstDash val="solid"/>
                  <a:miter lim="800000"/>
                </a:ln>
                <a:solidFill>
                  <a:srgbClr val="002060"/>
                </a:solidFill>
                <a:effectLst>
                  <a:outerShdw blurRad="75057" dist="38100" dir="5400000" sy="-20000" rotWithShape="0">
                    <a:prstClr val="black">
                      <a:alpha val="25000"/>
                    </a:prstClr>
                  </a:outerShdw>
                </a:effectLst>
                <a:cs typeface="B Zar" pitchFamily="2" charset="-78"/>
              </a:rPr>
              <a:t>تعريف طرح‌هاي </a:t>
            </a:r>
            <a:r>
              <a:rPr lang="fa-IR" sz="7200" b="1" dirty="0">
                <a:ln w="12700">
                  <a:noFill/>
                  <a:prstDash val="solid"/>
                  <a:miter lim="800000"/>
                </a:ln>
                <a:solidFill>
                  <a:srgbClr val="FF0000"/>
                </a:solidFill>
                <a:effectLst>
                  <a:outerShdw blurRad="75057" dist="38100" dir="5400000" sy="-20000" rotWithShape="0">
                    <a:prstClr val="black">
                      <a:alpha val="25000"/>
                    </a:prstClr>
                  </a:outerShdw>
                </a:effectLst>
                <a:cs typeface="B Zar" pitchFamily="2" charset="-78"/>
              </a:rPr>
              <a:t>زيرساختي</a:t>
            </a:r>
            <a:r>
              <a:rPr lang="fa-IR" sz="7200" b="1" dirty="0">
                <a:ln w="12700">
                  <a:noFill/>
                  <a:prstDash val="solid"/>
                  <a:miter lim="800000"/>
                </a:ln>
                <a:solidFill>
                  <a:srgbClr val="002060"/>
                </a:solidFill>
                <a:effectLst>
                  <a:outerShdw blurRad="75057" dist="38100" dir="5400000" sy="-20000" rotWithShape="0">
                    <a:prstClr val="black">
                      <a:alpha val="25000"/>
                    </a:prstClr>
                  </a:outerShdw>
                </a:effectLst>
                <a:cs typeface="B Zar" pitchFamily="2" charset="-78"/>
              </a:rPr>
              <a:t> در كنار اقدامات </a:t>
            </a:r>
            <a:r>
              <a:rPr lang="fa-IR" sz="7200" b="1" dirty="0">
                <a:ln w="12700">
                  <a:noFill/>
                  <a:prstDash val="solid"/>
                  <a:miter lim="800000"/>
                </a:ln>
                <a:solidFill>
                  <a:srgbClr val="FF0000"/>
                </a:solidFill>
                <a:effectLst>
                  <a:outerShdw blurRad="75057" dist="38100" dir="5400000" sy="-20000" rotWithShape="0">
                    <a:prstClr val="black">
                      <a:alpha val="25000"/>
                    </a:prstClr>
                  </a:outerShdw>
                </a:effectLst>
                <a:cs typeface="B Zar" pitchFamily="2" charset="-78"/>
              </a:rPr>
              <a:t>زود بازده</a:t>
            </a:r>
            <a:endParaRPr lang="en-US" sz="7200" b="1" dirty="0">
              <a:ln w="12700">
                <a:noFill/>
                <a:prstDash val="solid"/>
                <a:miter lim="800000"/>
              </a:ln>
              <a:solidFill>
                <a:srgbClr val="FF0000"/>
              </a:solidFill>
              <a:effectLst>
                <a:outerShdw blurRad="75057" dist="38100" dir="5400000" sy="-20000" rotWithShape="0">
                  <a:prstClr val="black">
                    <a:alpha val="25000"/>
                  </a:prstClr>
                </a:outerShdw>
              </a:effectLst>
              <a:cs typeface="B Zar" pitchFamily="2" charset="-78"/>
            </a:endParaRPr>
          </a:p>
        </p:txBody>
      </p:sp>
    </p:spTree>
    <p:extLst>
      <p:ext uri="{BB962C8B-B14F-4D97-AF65-F5344CB8AC3E}">
        <p14:creationId xmlns:p14="http://schemas.microsoft.com/office/powerpoint/2010/main" val="589020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000" b="1" dirty="0">
                <a:solidFill>
                  <a:srgbClr val="7030A0"/>
                </a:solidFill>
                <a:cs typeface="B Zar" pitchFamily="2" charset="-78"/>
              </a:rPr>
              <a:t>روشها ی موثر در استقرار مديريت دانش</a:t>
            </a:r>
            <a:endParaRPr lang="en-US" sz="4000" b="1" dirty="0">
              <a:solidFill>
                <a:srgbClr val="7030A0"/>
              </a:solidFill>
              <a:cs typeface="B Zar" pitchFamily="2" charset="-78"/>
            </a:endParaRPr>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pPr algn="r" rtl="1">
              <a:buFont typeface="Wingdings" pitchFamily="2" charset="2"/>
              <a:buChar char="q"/>
            </a:pPr>
            <a:r>
              <a:rPr lang="ar-SA" sz="2800" dirty="0">
                <a:cs typeface="B Zar" pitchFamily="2" charset="-78"/>
              </a:rPr>
              <a:t>كمك به توسعه و ترويج يك فرهنگ سازماني باز</a:t>
            </a:r>
            <a:endParaRPr lang="en-US" sz="2800" dirty="0">
              <a:cs typeface="B Zar" pitchFamily="2" charset="-78"/>
            </a:endParaRPr>
          </a:p>
          <a:p>
            <a:pPr algn="r" rtl="1">
              <a:buFont typeface="Wingdings" pitchFamily="2" charset="2"/>
              <a:buChar char="q"/>
            </a:pPr>
            <a:r>
              <a:rPr lang="ar-SA" sz="2800" dirty="0">
                <a:cs typeface="B Zar" pitchFamily="2" charset="-78"/>
              </a:rPr>
              <a:t>ارتقاء جو تعهد واعتماد</a:t>
            </a:r>
            <a:endParaRPr lang="en-US" sz="2800" dirty="0">
              <a:cs typeface="B Zar" pitchFamily="2" charset="-78"/>
            </a:endParaRPr>
          </a:p>
          <a:p>
            <a:pPr algn="r" rtl="1">
              <a:buFont typeface="Wingdings" pitchFamily="2" charset="2"/>
              <a:buChar char="q"/>
            </a:pPr>
            <a:r>
              <a:rPr lang="ar-SA" sz="2800" dirty="0">
                <a:cs typeface="B Zar" pitchFamily="2" charset="-78"/>
              </a:rPr>
              <a:t>طراحي و توسعه سازمان</a:t>
            </a:r>
            <a:endParaRPr lang="en-US" sz="2800" dirty="0">
              <a:cs typeface="B Zar" pitchFamily="2" charset="-78"/>
            </a:endParaRPr>
          </a:p>
          <a:p>
            <a:pPr algn="r" rtl="1">
              <a:buFont typeface="Wingdings" pitchFamily="2" charset="2"/>
              <a:buChar char="q"/>
            </a:pPr>
            <a:r>
              <a:rPr lang="ar-SA" sz="2800" dirty="0">
                <a:cs typeface="B Zar" pitchFamily="2" charset="-78"/>
              </a:rPr>
              <a:t>منبع‌يابي</a:t>
            </a:r>
            <a:endParaRPr lang="en-US" sz="2800" dirty="0">
              <a:cs typeface="B Zar" pitchFamily="2" charset="-78"/>
            </a:endParaRPr>
          </a:p>
          <a:p>
            <a:pPr algn="r" rtl="1">
              <a:buFont typeface="Wingdings" pitchFamily="2" charset="2"/>
              <a:buChar char="q"/>
            </a:pPr>
            <a:r>
              <a:rPr lang="ar-SA" sz="2800" dirty="0">
                <a:cs typeface="B Zar" pitchFamily="2" charset="-78"/>
              </a:rPr>
              <a:t>ایجاد انگيزش </a:t>
            </a:r>
            <a:r>
              <a:rPr lang="ar-SA" sz="2800" dirty="0" smtClean="0">
                <a:cs typeface="B Zar" pitchFamily="2" charset="-78"/>
              </a:rPr>
              <a:t>درکارکنان</a:t>
            </a:r>
            <a:endParaRPr lang="fa-IR" sz="2800" dirty="0" smtClean="0">
              <a:cs typeface="B Zar" pitchFamily="2" charset="-78"/>
            </a:endParaRPr>
          </a:p>
          <a:p>
            <a:pPr algn="r" rtl="1">
              <a:buFont typeface="Wingdings" pitchFamily="2" charset="2"/>
              <a:buChar char="§"/>
            </a:pPr>
            <a:r>
              <a:rPr lang="ar-SA" sz="1800" dirty="0">
                <a:cs typeface="B Zar" pitchFamily="2" charset="-78"/>
              </a:rPr>
              <a:t>رشد شخصي</a:t>
            </a:r>
            <a:endParaRPr lang="en-US" sz="1800" dirty="0">
              <a:cs typeface="B Zar" pitchFamily="2" charset="-78"/>
            </a:endParaRPr>
          </a:p>
          <a:p>
            <a:pPr algn="r" rtl="1">
              <a:buFont typeface="Wingdings" pitchFamily="2" charset="2"/>
              <a:buChar char="§"/>
            </a:pPr>
            <a:r>
              <a:rPr lang="ar-SA" sz="1800" dirty="0">
                <a:cs typeface="B Zar" pitchFamily="2" charset="-78"/>
              </a:rPr>
              <a:t>استقلال حرفه‌اي</a:t>
            </a:r>
            <a:r>
              <a:rPr lang="en-US" sz="1800" dirty="0">
                <a:cs typeface="B Zar" pitchFamily="2" charset="-78"/>
              </a:rPr>
              <a:t>  </a:t>
            </a:r>
          </a:p>
          <a:p>
            <a:pPr algn="r" rtl="1">
              <a:buFont typeface="Wingdings" pitchFamily="2" charset="2"/>
              <a:buChar char="§"/>
            </a:pPr>
            <a:r>
              <a:rPr lang="ar-SA" sz="1800" dirty="0">
                <a:cs typeface="B Zar" pitchFamily="2" charset="-78"/>
              </a:rPr>
              <a:t>موفقيت شغلي</a:t>
            </a:r>
            <a:r>
              <a:rPr lang="en-US" sz="1800" dirty="0">
                <a:cs typeface="B Zar" pitchFamily="2" charset="-78"/>
              </a:rPr>
              <a:t>  </a:t>
            </a:r>
          </a:p>
          <a:p>
            <a:pPr algn="r" rtl="1">
              <a:buFont typeface="Wingdings" pitchFamily="2" charset="2"/>
              <a:buChar char="§"/>
            </a:pPr>
            <a:r>
              <a:rPr lang="ar-SA" sz="1800" dirty="0">
                <a:cs typeface="B Zar" pitchFamily="2" charset="-78"/>
              </a:rPr>
              <a:t>پاداشهاي پولي و مالي</a:t>
            </a:r>
            <a:r>
              <a:rPr lang="en-US" sz="1800" dirty="0">
                <a:cs typeface="B Zar" pitchFamily="2" charset="-78"/>
              </a:rPr>
              <a:t>  </a:t>
            </a:r>
            <a:endParaRPr lang="fa-IR" sz="1800" dirty="0" smtClean="0">
              <a:cs typeface="B Zar" pitchFamily="2" charset="-78"/>
            </a:endParaRPr>
          </a:p>
          <a:p>
            <a:pPr algn="r" rtl="1">
              <a:buFont typeface="Wingdings" pitchFamily="2" charset="2"/>
              <a:buChar char="q"/>
            </a:pPr>
            <a:r>
              <a:rPr lang="fa-IR" sz="3100" dirty="0">
                <a:cs typeface="B Zar" pitchFamily="2" charset="-78"/>
              </a:rPr>
              <a:t>مديريت عملكرد </a:t>
            </a:r>
            <a:endParaRPr lang="en-US" sz="3100" dirty="0">
              <a:cs typeface="B Zar" pitchFamily="2" charset="-78"/>
            </a:endParaRPr>
          </a:p>
          <a:p>
            <a:pPr algn="r" rtl="1">
              <a:buFont typeface="Wingdings" pitchFamily="2" charset="2"/>
              <a:buChar char="q"/>
            </a:pPr>
            <a:r>
              <a:rPr lang="fa-IR" sz="3100" dirty="0">
                <a:cs typeface="B Zar" pitchFamily="2" charset="-78"/>
              </a:rPr>
              <a:t>يادگيري فردي و سازماني </a:t>
            </a:r>
            <a:endParaRPr lang="en-US" sz="3100" dirty="0">
              <a:cs typeface="B Zar" pitchFamily="2" charset="-78"/>
            </a:endParaRPr>
          </a:p>
          <a:p>
            <a:pPr algn="r" rtl="1">
              <a:buFont typeface="Wingdings" pitchFamily="2" charset="2"/>
              <a:buChar char="q"/>
            </a:pPr>
            <a:r>
              <a:rPr lang="fa-IR" sz="3100" dirty="0">
                <a:cs typeface="B Zar" pitchFamily="2" charset="-78"/>
              </a:rPr>
              <a:t>كارگاه‌ها و كنفرانسها و غيره</a:t>
            </a:r>
            <a:endParaRPr lang="en-US" sz="3100" dirty="0">
              <a:cs typeface="B Zar" pitchFamily="2" charset="-78"/>
            </a:endParaRPr>
          </a:p>
          <a:p>
            <a:pPr algn="r" rtl="1">
              <a:buFont typeface="Wingdings" pitchFamily="2" charset="2"/>
              <a:buChar char="q"/>
            </a:pPr>
            <a:r>
              <a:rPr lang="fa-IR" sz="3100" dirty="0">
                <a:cs typeface="B Zar" pitchFamily="2" charset="-78"/>
              </a:rPr>
              <a:t>كار با فناوري اطلاعات</a:t>
            </a:r>
            <a:endParaRPr lang="en-US" sz="3100" dirty="0">
              <a:cs typeface="B Zar" pitchFamily="2" charset="-78"/>
            </a:endParaRPr>
          </a:p>
          <a:p>
            <a:pPr algn="r" rtl="1">
              <a:buFont typeface="Wingdings" pitchFamily="2" charset="2"/>
              <a:buChar char="q"/>
            </a:pPr>
            <a:r>
              <a:rPr lang="fa-IR" sz="3100" dirty="0">
                <a:cs typeface="B Zar" pitchFamily="2" charset="-78"/>
              </a:rPr>
              <a:t>ارتقاء دليل و توسعه فلسفه‌اي موضوع</a:t>
            </a:r>
            <a:endParaRPr lang="en-US" sz="1800" dirty="0">
              <a:cs typeface="B Zar" pitchFamily="2" charset="-78"/>
            </a:endParaRPr>
          </a:p>
          <a:p>
            <a:pPr algn="r" rtl="1">
              <a:buFont typeface="Wingdings" pitchFamily="2" charset="2"/>
              <a:buChar char="§"/>
            </a:pPr>
            <a:endParaRPr lang="en-US" sz="1800" dirty="0">
              <a:cs typeface="B Zar" pitchFamily="2" charset="-78"/>
            </a:endParaRPr>
          </a:p>
          <a:p>
            <a:pPr algn="r" rtl="1">
              <a:buFont typeface="Wingdings" pitchFamily="2" charset="2"/>
              <a:buChar char="q"/>
            </a:pPr>
            <a:endParaRPr lang="en-US" dirty="0">
              <a:cs typeface="B Zar" pitchFamily="2" charset="-78"/>
            </a:endParaRPr>
          </a:p>
          <a:p>
            <a:pPr algn="r" rtl="1">
              <a:buFont typeface="Wingdings" pitchFamily="2" charset="2"/>
              <a:buChar char="q"/>
            </a:pPr>
            <a:endParaRPr lang="en-US" dirty="0">
              <a:cs typeface="B Zar" pitchFamily="2" charset="-78"/>
            </a:endParaRPr>
          </a:p>
        </p:txBody>
      </p:sp>
    </p:spTree>
    <p:extLst>
      <p:ext uri="{BB962C8B-B14F-4D97-AF65-F5344CB8AC3E}">
        <p14:creationId xmlns:p14="http://schemas.microsoft.com/office/powerpoint/2010/main" val="29661634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36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a:t>
            </a:r>
            <a:r>
              <a:rPr lang="fa-IR" sz="3600" b="1" dirty="0" smtClean="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چهارم</a:t>
            </a:r>
            <a:r>
              <a:rPr lang="fa-IR" sz="36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 </a:t>
            </a:r>
            <a:r>
              <a:rPr lang="fa-IR" sz="3600" b="1" dirty="0">
                <a:effectLst>
                  <a:outerShdw blurRad="38100" dist="38100" dir="2700000" algn="tl">
                    <a:srgbClr val="000000">
                      <a:alpha val="43137"/>
                    </a:srgbClr>
                  </a:outerShdw>
                </a:effectLst>
                <a:cs typeface="B Zar" pitchFamily="2" charset="-78"/>
              </a:rPr>
              <a:t>ايجاد تصوير كلي و تعريف اقدامات و برنامه‌ها </a:t>
            </a:r>
            <a:endParaRPr lang="en-US" sz="3600" b="1" dirty="0">
              <a:effectLst>
                <a:outerShdw blurRad="38100" dist="38100" dir="2700000" algn="tl">
                  <a:srgbClr val="000000">
                    <a:alpha val="43137"/>
                  </a:srgbClr>
                </a:outerShdw>
              </a:effectLst>
              <a:cs typeface="B Zar" pitchFamily="2" charset="-78"/>
            </a:endParaRPr>
          </a:p>
        </p:txBody>
      </p:sp>
      <p:sp>
        <p:nvSpPr>
          <p:cNvPr id="7" name="Straight Connector 6"/>
          <p:cNvSpPr/>
          <p:nvPr/>
        </p:nvSpPr>
        <p:spPr>
          <a:xfrm>
            <a:off x="179512" y="4643054"/>
            <a:ext cx="8856984" cy="0"/>
          </a:xfrm>
          <a:prstGeom prst="line">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sp>
        <p:nvSpPr>
          <p:cNvPr id="8" name="Straight Connector 7"/>
          <p:cNvSpPr/>
          <p:nvPr/>
        </p:nvSpPr>
        <p:spPr>
          <a:xfrm>
            <a:off x="179512" y="1994446"/>
            <a:ext cx="8856984" cy="0"/>
          </a:xfrm>
          <a:prstGeom prst="line">
            <a:avLst/>
          </a:prstGeom>
        </p:spPr>
        <p:style>
          <a:lnRef idx="2">
            <a:schemeClr val="accent5">
              <a:hueOff val="0"/>
              <a:satOff val="0"/>
              <a:lumOff val="0"/>
              <a:alphaOff val="0"/>
            </a:schemeClr>
          </a:lnRef>
          <a:fillRef idx="0">
            <a:schemeClr val="accent5">
              <a:hueOff val="0"/>
              <a:satOff val="0"/>
              <a:lumOff val="0"/>
              <a:alphaOff val="0"/>
            </a:schemeClr>
          </a:fillRef>
          <a:effectRef idx="0">
            <a:schemeClr val="accent5">
              <a:hueOff val="0"/>
              <a:satOff val="0"/>
              <a:lumOff val="0"/>
              <a:alphaOff val="0"/>
            </a:schemeClr>
          </a:effectRef>
          <a:fontRef idx="minor">
            <a:schemeClr val="tx1">
              <a:hueOff val="0"/>
              <a:satOff val="0"/>
              <a:lumOff val="0"/>
              <a:alphaOff val="0"/>
            </a:schemeClr>
          </a:fontRef>
        </p:style>
      </p:sp>
      <p:grpSp>
        <p:nvGrpSpPr>
          <p:cNvPr id="15" name="Group 14"/>
          <p:cNvGrpSpPr/>
          <p:nvPr/>
        </p:nvGrpSpPr>
        <p:grpSpPr>
          <a:xfrm>
            <a:off x="179512" y="1126136"/>
            <a:ext cx="8856983" cy="868310"/>
            <a:chOff x="179512" y="1126136"/>
            <a:chExt cx="8856983" cy="868310"/>
          </a:xfrm>
        </p:grpSpPr>
        <p:sp>
          <p:nvSpPr>
            <p:cNvPr id="9" name="Freeform 8"/>
            <p:cNvSpPr/>
            <p:nvPr/>
          </p:nvSpPr>
          <p:spPr>
            <a:xfrm>
              <a:off x="179512" y="1126136"/>
              <a:ext cx="6554168" cy="868310"/>
            </a:xfrm>
            <a:custGeom>
              <a:avLst/>
              <a:gdLst>
                <a:gd name="connsiteX0" fmla="*/ 0 w 6554168"/>
                <a:gd name="connsiteY0" fmla="*/ 0 h 868310"/>
                <a:gd name="connsiteX1" fmla="*/ 6554168 w 6554168"/>
                <a:gd name="connsiteY1" fmla="*/ 0 h 868310"/>
                <a:gd name="connsiteX2" fmla="*/ 6554168 w 6554168"/>
                <a:gd name="connsiteY2" fmla="*/ 868310 h 868310"/>
                <a:gd name="connsiteX3" fmla="*/ 0 w 6554168"/>
                <a:gd name="connsiteY3" fmla="*/ 868310 h 868310"/>
                <a:gd name="connsiteX4" fmla="*/ 0 w 6554168"/>
                <a:gd name="connsiteY4" fmla="*/ 0 h 868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4168" h="868310">
                  <a:moveTo>
                    <a:pt x="0" y="0"/>
                  </a:moveTo>
                  <a:lnTo>
                    <a:pt x="6554168" y="0"/>
                  </a:lnTo>
                  <a:lnTo>
                    <a:pt x="6554168" y="868310"/>
                  </a:lnTo>
                  <a:lnTo>
                    <a:pt x="0" y="8683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b" anchorCtr="0">
              <a:noAutofit/>
            </a:bodyPr>
            <a:lstStyle/>
            <a:p>
              <a:pPr lvl="0" algn="r" defTabSz="1511300" rtl="1">
                <a:lnSpc>
                  <a:spcPct val="90000"/>
                </a:lnSpc>
                <a:spcBef>
                  <a:spcPct val="0"/>
                </a:spcBef>
                <a:spcAft>
                  <a:spcPct val="35000"/>
                </a:spcAft>
              </a:pPr>
              <a:r>
                <a:rPr lang="fa-IR" sz="3400" b="1" kern="1200" dirty="0" smtClean="0">
                  <a:solidFill>
                    <a:srgbClr val="002060"/>
                  </a:solidFill>
                  <a:cs typeface="B Zar" pitchFamily="2" charset="-78"/>
                </a:rPr>
                <a:t>حركت سازمان به‌سوي سازماني دانشي</a:t>
              </a:r>
              <a:endParaRPr lang="en-US" sz="3400" b="1" kern="1200" dirty="0">
                <a:solidFill>
                  <a:srgbClr val="002060"/>
                </a:solidFill>
                <a:cs typeface="B Zar" pitchFamily="2" charset="-78"/>
              </a:endParaRPr>
            </a:p>
          </p:txBody>
        </p:sp>
        <p:sp>
          <p:nvSpPr>
            <p:cNvPr id="10" name="Freeform 9"/>
            <p:cNvSpPr/>
            <p:nvPr/>
          </p:nvSpPr>
          <p:spPr>
            <a:xfrm>
              <a:off x="6733680" y="1126136"/>
              <a:ext cx="2302815" cy="868310"/>
            </a:xfrm>
            <a:custGeom>
              <a:avLst/>
              <a:gdLst>
                <a:gd name="connsiteX0" fmla="*/ 144747 w 2302815"/>
                <a:gd name="connsiteY0" fmla="*/ 0 h 868310"/>
                <a:gd name="connsiteX1" fmla="*/ 2158068 w 2302815"/>
                <a:gd name="connsiteY1" fmla="*/ 0 h 868310"/>
                <a:gd name="connsiteX2" fmla="*/ 2302815 w 2302815"/>
                <a:gd name="connsiteY2" fmla="*/ 144747 h 868310"/>
                <a:gd name="connsiteX3" fmla="*/ 2302815 w 2302815"/>
                <a:gd name="connsiteY3" fmla="*/ 868310 h 868310"/>
                <a:gd name="connsiteX4" fmla="*/ 2302815 w 2302815"/>
                <a:gd name="connsiteY4" fmla="*/ 868310 h 868310"/>
                <a:gd name="connsiteX5" fmla="*/ 0 w 2302815"/>
                <a:gd name="connsiteY5" fmla="*/ 868310 h 868310"/>
                <a:gd name="connsiteX6" fmla="*/ 0 w 2302815"/>
                <a:gd name="connsiteY6" fmla="*/ 868310 h 868310"/>
                <a:gd name="connsiteX7" fmla="*/ 0 w 2302815"/>
                <a:gd name="connsiteY7" fmla="*/ 144747 h 868310"/>
                <a:gd name="connsiteX8" fmla="*/ 144747 w 2302815"/>
                <a:gd name="connsiteY8" fmla="*/ 0 h 86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2815" h="868310">
                  <a:moveTo>
                    <a:pt x="144747" y="0"/>
                  </a:moveTo>
                  <a:lnTo>
                    <a:pt x="2158068" y="0"/>
                  </a:lnTo>
                  <a:cubicBezTo>
                    <a:pt x="2238010" y="0"/>
                    <a:pt x="2302815" y="64805"/>
                    <a:pt x="2302815" y="144747"/>
                  </a:cubicBezTo>
                  <a:lnTo>
                    <a:pt x="2302815" y="868310"/>
                  </a:lnTo>
                  <a:lnTo>
                    <a:pt x="2302815" y="868310"/>
                  </a:lnTo>
                  <a:lnTo>
                    <a:pt x="0" y="868310"/>
                  </a:lnTo>
                  <a:lnTo>
                    <a:pt x="0" y="868310"/>
                  </a:lnTo>
                  <a:lnTo>
                    <a:pt x="0" y="144747"/>
                  </a:lnTo>
                  <a:cubicBezTo>
                    <a:pt x="0" y="64805"/>
                    <a:pt x="64805" y="0"/>
                    <a:pt x="144747" y="0"/>
                  </a:cubicBezTo>
                  <a:close/>
                </a:path>
              </a:pathLst>
            </a:custGeom>
          </p:spPr>
          <p:style>
            <a:lnRef idx="1">
              <a:schemeClr val="accent5">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txBody>
            <a:bodyPr spcFirstLastPara="0" vert="horz" wrap="square" lIns="103355" tIns="103355" rIns="103355" bIns="60960" numCol="1" spcCol="1270" anchor="ctr" anchorCtr="0">
              <a:noAutofit/>
            </a:bodyPr>
            <a:lstStyle/>
            <a:p>
              <a:pPr lvl="0" algn="ctr" defTabSz="1422400" rtl="1">
                <a:lnSpc>
                  <a:spcPct val="90000"/>
                </a:lnSpc>
                <a:spcBef>
                  <a:spcPct val="0"/>
                </a:spcBef>
                <a:spcAft>
                  <a:spcPct val="35000"/>
                </a:spcAft>
              </a:pPr>
              <a:r>
                <a:rPr lang="fa-IR" sz="3200" b="0" kern="1200" cap="none" spc="0" dirty="0" smtClean="0">
                  <a:ln w="18415" cmpd="sng">
                    <a:solidFill>
                      <a:schemeClr val="tx1"/>
                    </a:solidFill>
                    <a:prstDash val="solid"/>
                  </a:ln>
                  <a:noFill/>
                  <a:effectLst/>
                  <a:latin typeface="IranNastaliq" pitchFamily="18" charset="0"/>
                  <a:cs typeface="Titr" pitchFamily="2" charset="-78"/>
                </a:rPr>
                <a:t>اقدام اصلي</a:t>
              </a:r>
              <a:endParaRPr lang="en-US" sz="3200" b="0" kern="1200" cap="none" spc="0" dirty="0">
                <a:ln w="18415" cmpd="sng">
                  <a:solidFill>
                    <a:schemeClr val="tx1"/>
                  </a:solidFill>
                  <a:prstDash val="solid"/>
                </a:ln>
                <a:noFill/>
                <a:effectLst/>
                <a:latin typeface="IranNastaliq" pitchFamily="18" charset="0"/>
                <a:cs typeface="Titr" pitchFamily="2" charset="-78"/>
              </a:endParaRPr>
            </a:p>
          </p:txBody>
        </p:sp>
      </p:grpSp>
      <p:sp>
        <p:nvSpPr>
          <p:cNvPr id="11" name="Freeform 10"/>
          <p:cNvSpPr/>
          <p:nvPr/>
        </p:nvSpPr>
        <p:spPr>
          <a:xfrm>
            <a:off x="179512" y="1994446"/>
            <a:ext cx="8856984" cy="1736881"/>
          </a:xfrm>
          <a:custGeom>
            <a:avLst/>
            <a:gdLst>
              <a:gd name="connsiteX0" fmla="*/ 0 w 8856984"/>
              <a:gd name="connsiteY0" fmla="*/ 0 h 1736881"/>
              <a:gd name="connsiteX1" fmla="*/ 8856984 w 8856984"/>
              <a:gd name="connsiteY1" fmla="*/ 0 h 1736881"/>
              <a:gd name="connsiteX2" fmla="*/ 8856984 w 8856984"/>
              <a:gd name="connsiteY2" fmla="*/ 1736881 h 1736881"/>
              <a:gd name="connsiteX3" fmla="*/ 0 w 8856984"/>
              <a:gd name="connsiteY3" fmla="*/ 1736881 h 1736881"/>
              <a:gd name="connsiteX4" fmla="*/ 0 w 8856984"/>
              <a:gd name="connsiteY4" fmla="*/ 0 h 173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6984" h="1736881">
                <a:moveTo>
                  <a:pt x="0" y="0"/>
                </a:moveTo>
                <a:lnTo>
                  <a:pt x="8856984" y="0"/>
                </a:lnTo>
                <a:lnTo>
                  <a:pt x="8856984" y="1736881"/>
                </a:lnTo>
                <a:lnTo>
                  <a:pt x="0" y="17368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3815" tIns="43815" rIns="43815" bIns="43815" numCol="1" spcCol="1270" anchor="t" anchorCtr="0">
            <a:noAutofit/>
          </a:bodyPr>
          <a:lstStyle/>
          <a:p>
            <a:pPr marL="468313" lvl="1" indent="-285750" algn="r" defTabSz="800100" rtl="1">
              <a:lnSpc>
                <a:spcPct val="130000"/>
              </a:lnSpc>
              <a:spcBef>
                <a:spcPct val="0"/>
              </a:spcBef>
              <a:spcAft>
                <a:spcPct val="15000"/>
              </a:spcAft>
              <a:buFont typeface="Nazanin" pitchFamily="2" charset="-78"/>
              <a:buChar char="«"/>
            </a:pPr>
            <a:r>
              <a:rPr lang="fa-IR" sz="2200" kern="1200" dirty="0" smtClean="0">
                <a:cs typeface="B Zar" pitchFamily="2" charset="-78"/>
              </a:rPr>
              <a:t>برنامه‌ريزي جامع دانش سازماني اصلي‌ترين اقدام است كه به‌هيچ عنوان قابل چشم‌پوشي نيست.</a:t>
            </a:r>
            <a:endParaRPr lang="en-US" sz="2200" kern="1200" dirty="0">
              <a:cs typeface="B Zar" pitchFamily="2" charset="-78"/>
            </a:endParaRPr>
          </a:p>
          <a:p>
            <a:pPr marL="468313" lvl="1" indent="-285750" algn="r" defTabSz="800100" rtl="1">
              <a:lnSpc>
                <a:spcPct val="130000"/>
              </a:lnSpc>
              <a:spcBef>
                <a:spcPct val="0"/>
              </a:spcBef>
              <a:spcAft>
                <a:spcPct val="15000"/>
              </a:spcAft>
              <a:buFont typeface="Nazanin" pitchFamily="2" charset="-78"/>
              <a:buChar char="«"/>
            </a:pPr>
            <a:r>
              <a:rPr lang="fa-IR" sz="2200" kern="1200" dirty="0" smtClean="0">
                <a:cs typeface="B Zar" pitchFamily="2" charset="-78"/>
              </a:rPr>
              <a:t>بسيار زمان‌بر است.</a:t>
            </a:r>
            <a:endParaRPr lang="en-US" sz="2200" kern="1200" dirty="0">
              <a:cs typeface="B Zar" pitchFamily="2" charset="-78"/>
            </a:endParaRPr>
          </a:p>
          <a:p>
            <a:pPr marL="468313" lvl="1" indent="-285750" algn="r" defTabSz="800100" rtl="1">
              <a:lnSpc>
                <a:spcPct val="130000"/>
              </a:lnSpc>
              <a:spcBef>
                <a:spcPct val="0"/>
              </a:spcBef>
              <a:spcAft>
                <a:spcPct val="15000"/>
              </a:spcAft>
              <a:buFont typeface="Nazanin" pitchFamily="2" charset="-78"/>
              <a:buChar char="«"/>
            </a:pPr>
            <a:r>
              <a:rPr lang="fa-IR" sz="2200" kern="1200" dirty="0" smtClean="0">
                <a:cs typeface="B Zar" pitchFamily="2" charset="-78"/>
              </a:rPr>
              <a:t>نتايج ملموس به‌زودي قابل مشاهده نيستند.</a:t>
            </a:r>
            <a:endParaRPr lang="en-US" sz="2200" kern="1200" dirty="0">
              <a:cs typeface="B Zar" pitchFamily="2" charset="-78"/>
            </a:endParaRPr>
          </a:p>
          <a:p>
            <a:pPr marL="468313" lvl="1" indent="-285750" algn="r" defTabSz="800100" rtl="1">
              <a:lnSpc>
                <a:spcPct val="130000"/>
              </a:lnSpc>
              <a:spcBef>
                <a:spcPct val="0"/>
              </a:spcBef>
              <a:spcAft>
                <a:spcPct val="15000"/>
              </a:spcAft>
              <a:buFont typeface="Nazanin" pitchFamily="2" charset="-78"/>
              <a:buChar char="«"/>
            </a:pPr>
            <a:r>
              <a:rPr lang="fa-IR" sz="2200" kern="1200" dirty="0" smtClean="0">
                <a:cs typeface="B Zar" pitchFamily="2" charset="-78"/>
              </a:rPr>
              <a:t>در طي زمان نياز به ايجاد انگيزه براي ادامة مسير مي‌باشد.</a:t>
            </a:r>
            <a:endParaRPr lang="en-US" sz="2200" kern="1200" dirty="0">
              <a:cs typeface="B Zar" pitchFamily="2" charset="-78"/>
            </a:endParaRPr>
          </a:p>
        </p:txBody>
      </p:sp>
      <p:grpSp>
        <p:nvGrpSpPr>
          <p:cNvPr id="17" name="Group 16"/>
          <p:cNvGrpSpPr/>
          <p:nvPr/>
        </p:nvGrpSpPr>
        <p:grpSpPr>
          <a:xfrm>
            <a:off x="179512" y="3892042"/>
            <a:ext cx="8856983" cy="929842"/>
            <a:chOff x="179512" y="3713211"/>
            <a:chExt cx="8856983" cy="929842"/>
          </a:xfrm>
        </p:grpSpPr>
        <p:sp>
          <p:nvSpPr>
            <p:cNvPr id="12" name="Freeform 11"/>
            <p:cNvSpPr/>
            <p:nvPr/>
          </p:nvSpPr>
          <p:spPr>
            <a:xfrm>
              <a:off x="179512" y="3713211"/>
              <a:ext cx="6554168" cy="868310"/>
            </a:xfrm>
            <a:custGeom>
              <a:avLst/>
              <a:gdLst>
                <a:gd name="connsiteX0" fmla="*/ 0 w 6554168"/>
                <a:gd name="connsiteY0" fmla="*/ 0 h 868310"/>
                <a:gd name="connsiteX1" fmla="*/ 6554168 w 6554168"/>
                <a:gd name="connsiteY1" fmla="*/ 0 h 868310"/>
                <a:gd name="connsiteX2" fmla="*/ 6554168 w 6554168"/>
                <a:gd name="connsiteY2" fmla="*/ 868310 h 868310"/>
                <a:gd name="connsiteX3" fmla="*/ 0 w 6554168"/>
                <a:gd name="connsiteY3" fmla="*/ 868310 h 868310"/>
                <a:gd name="connsiteX4" fmla="*/ 0 w 6554168"/>
                <a:gd name="connsiteY4" fmla="*/ 0 h 868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54168" h="868310">
                  <a:moveTo>
                    <a:pt x="0" y="0"/>
                  </a:moveTo>
                  <a:lnTo>
                    <a:pt x="6554168" y="0"/>
                  </a:lnTo>
                  <a:lnTo>
                    <a:pt x="6554168" y="868310"/>
                  </a:lnTo>
                  <a:lnTo>
                    <a:pt x="0" y="86831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4770" tIns="64770" rIns="64770" bIns="64770" numCol="1" spcCol="1270" anchor="b" anchorCtr="0">
              <a:noAutofit/>
            </a:bodyPr>
            <a:lstStyle/>
            <a:p>
              <a:pPr lvl="0" algn="r" defTabSz="1511300" rtl="1">
                <a:lnSpc>
                  <a:spcPct val="90000"/>
                </a:lnSpc>
                <a:spcBef>
                  <a:spcPct val="0"/>
                </a:spcBef>
                <a:spcAft>
                  <a:spcPct val="35000"/>
                </a:spcAft>
              </a:pPr>
              <a:r>
                <a:rPr lang="fa-IR" sz="3200" b="1" kern="1200" dirty="0" smtClean="0">
                  <a:solidFill>
                    <a:srgbClr val="7030A0"/>
                  </a:solidFill>
                  <a:cs typeface="B Zar" pitchFamily="2" charset="-78"/>
                </a:rPr>
                <a:t>پروژه‌هايي كوچك اما در مسير طرح اصلي</a:t>
              </a:r>
              <a:endParaRPr lang="en-US" sz="3200" b="1" kern="1200" dirty="0">
                <a:solidFill>
                  <a:srgbClr val="7030A0"/>
                </a:solidFill>
                <a:cs typeface="B Zar" pitchFamily="2" charset="-78"/>
              </a:endParaRPr>
            </a:p>
          </p:txBody>
        </p:sp>
        <p:sp>
          <p:nvSpPr>
            <p:cNvPr id="13" name="Freeform 12"/>
            <p:cNvSpPr/>
            <p:nvPr/>
          </p:nvSpPr>
          <p:spPr>
            <a:xfrm>
              <a:off x="6733680" y="3774743"/>
              <a:ext cx="2302815" cy="868310"/>
            </a:xfrm>
            <a:custGeom>
              <a:avLst/>
              <a:gdLst>
                <a:gd name="connsiteX0" fmla="*/ 144747 w 2302815"/>
                <a:gd name="connsiteY0" fmla="*/ 0 h 868310"/>
                <a:gd name="connsiteX1" fmla="*/ 2158068 w 2302815"/>
                <a:gd name="connsiteY1" fmla="*/ 0 h 868310"/>
                <a:gd name="connsiteX2" fmla="*/ 2302815 w 2302815"/>
                <a:gd name="connsiteY2" fmla="*/ 144747 h 868310"/>
                <a:gd name="connsiteX3" fmla="*/ 2302815 w 2302815"/>
                <a:gd name="connsiteY3" fmla="*/ 868310 h 868310"/>
                <a:gd name="connsiteX4" fmla="*/ 2302815 w 2302815"/>
                <a:gd name="connsiteY4" fmla="*/ 868310 h 868310"/>
                <a:gd name="connsiteX5" fmla="*/ 0 w 2302815"/>
                <a:gd name="connsiteY5" fmla="*/ 868310 h 868310"/>
                <a:gd name="connsiteX6" fmla="*/ 0 w 2302815"/>
                <a:gd name="connsiteY6" fmla="*/ 868310 h 868310"/>
                <a:gd name="connsiteX7" fmla="*/ 0 w 2302815"/>
                <a:gd name="connsiteY7" fmla="*/ 144747 h 868310"/>
                <a:gd name="connsiteX8" fmla="*/ 144747 w 2302815"/>
                <a:gd name="connsiteY8" fmla="*/ 0 h 868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2815" h="868310">
                  <a:moveTo>
                    <a:pt x="144747" y="0"/>
                  </a:moveTo>
                  <a:lnTo>
                    <a:pt x="2158068" y="0"/>
                  </a:lnTo>
                  <a:cubicBezTo>
                    <a:pt x="2238010" y="0"/>
                    <a:pt x="2302815" y="64805"/>
                    <a:pt x="2302815" y="144747"/>
                  </a:cubicBezTo>
                  <a:lnTo>
                    <a:pt x="2302815" y="868310"/>
                  </a:lnTo>
                  <a:lnTo>
                    <a:pt x="2302815" y="868310"/>
                  </a:lnTo>
                  <a:lnTo>
                    <a:pt x="0" y="868310"/>
                  </a:lnTo>
                  <a:lnTo>
                    <a:pt x="0" y="868310"/>
                  </a:lnTo>
                  <a:lnTo>
                    <a:pt x="0" y="144747"/>
                  </a:lnTo>
                  <a:cubicBezTo>
                    <a:pt x="0" y="64805"/>
                    <a:pt x="64805" y="0"/>
                    <a:pt x="144747" y="0"/>
                  </a:cubicBezTo>
                  <a:close/>
                </a:path>
              </a:pathLst>
            </a:custGeom>
          </p:spPr>
          <p:style>
            <a:lnRef idx="1">
              <a:schemeClr val="accent5"/>
            </a:lnRef>
            <a:fillRef idx="2">
              <a:schemeClr val="accent5"/>
            </a:fillRef>
            <a:effectRef idx="1">
              <a:schemeClr val="accent5"/>
            </a:effectRef>
            <a:fontRef idx="minor">
              <a:schemeClr val="dk1"/>
            </a:fontRef>
          </p:style>
          <p:txBody>
            <a:bodyPr spcFirstLastPara="0" vert="horz" wrap="square" lIns="95735" tIns="95735" rIns="95735" bIns="53340" numCol="1" spcCol="1270" anchor="ctr" anchorCtr="0">
              <a:noAutofit/>
            </a:bodyPr>
            <a:lstStyle/>
            <a:p>
              <a:pPr lvl="0" algn="ctr" defTabSz="1244600" rtl="1">
                <a:lnSpc>
                  <a:spcPct val="90000"/>
                </a:lnSpc>
                <a:spcBef>
                  <a:spcPct val="0"/>
                </a:spcBef>
                <a:spcAft>
                  <a:spcPct val="35000"/>
                </a:spcAft>
              </a:pPr>
              <a:r>
                <a:rPr lang="fa-IR" sz="2800" b="0" kern="1200" cap="none" spc="0" dirty="0" smtClean="0">
                  <a:ln w="18415" cmpd="sng">
                    <a:solidFill>
                      <a:schemeClr val="tx1"/>
                    </a:solidFill>
                    <a:prstDash val="solid"/>
                  </a:ln>
                  <a:noFill/>
                  <a:effectLst/>
                  <a:latin typeface="IranNastaliq" pitchFamily="18" charset="0"/>
                  <a:cs typeface="Titr" pitchFamily="2" charset="-78"/>
                </a:rPr>
                <a:t>اقدام‌هاي جانبي</a:t>
              </a:r>
              <a:endParaRPr lang="en-US" sz="2800" b="0" kern="1200" cap="none" spc="0" dirty="0">
                <a:ln w="18415" cmpd="sng">
                  <a:solidFill>
                    <a:schemeClr val="tx1"/>
                  </a:solidFill>
                  <a:prstDash val="solid"/>
                </a:ln>
                <a:noFill/>
                <a:effectLst/>
                <a:latin typeface="IranNastaliq" pitchFamily="18" charset="0"/>
                <a:cs typeface="Titr" pitchFamily="2" charset="-78"/>
              </a:endParaRPr>
            </a:p>
          </p:txBody>
        </p:sp>
      </p:grpSp>
      <p:sp>
        <p:nvSpPr>
          <p:cNvPr id="14" name="Freeform 13"/>
          <p:cNvSpPr/>
          <p:nvPr/>
        </p:nvSpPr>
        <p:spPr>
          <a:xfrm>
            <a:off x="179512" y="4759518"/>
            <a:ext cx="8856984" cy="2062546"/>
          </a:xfrm>
          <a:custGeom>
            <a:avLst/>
            <a:gdLst>
              <a:gd name="connsiteX0" fmla="*/ 0 w 8856984"/>
              <a:gd name="connsiteY0" fmla="*/ 0 h 1736881"/>
              <a:gd name="connsiteX1" fmla="*/ 8856984 w 8856984"/>
              <a:gd name="connsiteY1" fmla="*/ 0 h 1736881"/>
              <a:gd name="connsiteX2" fmla="*/ 8856984 w 8856984"/>
              <a:gd name="connsiteY2" fmla="*/ 1736881 h 1736881"/>
              <a:gd name="connsiteX3" fmla="*/ 0 w 8856984"/>
              <a:gd name="connsiteY3" fmla="*/ 1736881 h 1736881"/>
              <a:gd name="connsiteX4" fmla="*/ 0 w 8856984"/>
              <a:gd name="connsiteY4" fmla="*/ 0 h 173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6984" h="1736881">
                <a:moveTo>
                  <a:pt x="0" y="0"/>
                </a:moveTo>
                <a:lnTo>
                  <a:pt x="8856984" y="0"/>
                </a:lnTo>
                <a:lnTo>
                  <a:pt x="8856984" y="1736881"/>
                </a:lnTo>
                <a:lnTo>
                  <a:pt x="0" y="173688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3815" tIns="43815" rIns="43815" bIns="43815" numCol="1" spcCol="1270" anchor="t" anchorCtr="0">
            <a:noAutofit/>
          </a:bodyPr>
          <a:lstStyle/>
          <a:p>
            <a:pPr marL="468313" lvl="1" indent="-285750" algn="r" defTabSz="800100" rtl="1">
              <a:lnSpc>
                <a:spcPct val="130000"/>
              </a:lnSpc>
              <a:spcBef>
                <a:spcPct val="0"/>
              </a:spcBef>
              <a:spcAft>
                <a:spcPct val="15000"/>
              </a:spcAft>
              <a:buFont typeface="Nazanin" pitchFamily="2" charset="-78"/>
              <a:buChar char="«"/>
            </a:pPr>
            <a:r>
              <a:rPr lang="fa-IR" sz="2200" dirty="0">
                <a:cs typeface="B Zar" pitchFamily="2" charset="-78"/>
              </a:rPr>
              <a:t>در مسير دانش محور شدن سازمان هستند.</a:t>
            </a:r>
            <a:endParaRPr lang="en-US" sz="2200" dirty="0">
              <a:cs typeface="B Zar" pitchFamily="2" charset="-78"/>
            </a:endParaRPr>
          </a:p>
          <a:p>
            <a:pPr marL="468313" lvl="1" indent="-285750" algn="r" defTabSz="800100" rtl="1">
              <a:lnSpc>
                <a:spcPct val="130000"/>
              </a:lnSpc>
              <a:spcBef>
                <a:spcPct val="0"/>
              </a:spcBef>
              <a:spcAft>
                <a:spcPct val="15000"/>
              </a:spcAft>
              <a:buFont typeface="Nazanin" pitchFamily="2" charset="-78"/>
              <a:buChar char="«"/>
            </a:pPr>
            <a:r>
              <a:rPr lang="fa-IR" sz="2200" dirty="0">
                <a:cs typeface="B Zar" pitchFamily="2" charset="-78"/>
              </a:rPr>
              <a:t>نتايج آن‌ها در زمان كوتاه‌تري قابل دستيابي خواهد بود.</a:t>
            </a:r>
            <a:endParaRPr lang="en-US" sz="2200" dirty="0">
              <a:cs typeface="B Zar" pitchFamily="2" charset="-78"/>
            </a:endParaRPr>
          </a:p>
          <a:p>
            <a:pPr marL="468313" lvl="1" indent="-285750" algn="r" defTabSz="800100" rtl="1">
              <a:lnSpc>
                <a:spcPct val="130000"/>
              </a:lnSpc>
              <a:spcBef>
                <a:spcPct val="0"/>
              </a:spcBef>
              <a:spcAft>
                <a:spcPct val="15000"/>
              </a:spcAft>
              <a:buFont typeface="Nazanin" pitchFamily="2" charset="-78"/>
              <a:buChar char="«"/>
            </a:pPr>
            <a:r>
              <a:rPr lang="fa-IR" sz="2200" dirty="0">
                <a:cs typeface="B Zar" pitchFamily="2" charset="-78"/>
              </a:rPr>
              <a:t>انگيزاننده هستند.</a:t>
            </a:r>
            <a:endParaRPr lang="en-US" sz="2200" dirty="0">
              <a:cs typeface="B Zar" pitchFamily="2" charset="-78"/>
            </a:endParaRPr>
          </a:p>
          <a:p>
            <a:pPr marL="468313" lvl="1" indent="-285750" algn="r" defTabSz="800100" rtl="1">
              <a:lnSpc>
                <a:spcPct val="130000"/>
              </a:lnSpc>
              <a:spcBef>
                <a:spcPct val="0"/>
              </a:spcBef>
              <a:spcAft>
                <a:spcPct val="15000"/>
              </a:spcAft>
              <a:buFont typeface="Nazanin" pitchFamily="2" charset="-78"/>
              <a:buChar char="«"/>
            </a:pPr>
            <a:r>
              <a:rPr lang="fa-IR" sz="2200" dirty="0">
                <a:cs typeface="B Zar" pitchFamily="2" charset="-78"/>
              </a:rPr>
              <a:t>هم‌راستاي برنامه‌هاي مديريت تغيير مي‌باشند</a:t>
            </a:r>
            <a:endParaRPr lang="en-US" sz="2200" dirty="0">
              <a:cs typeface="B Zar" pitchFamily="2" charset="-78"/>
            </a:endParaRPr>
          </a:p>
        </p:txBody>
      </p:sp>
    </p:spTree>
    <p:extLst>
      <p:ext uri="{BB962C8B-B14F-4D97-AF65-F5344CB8AC3E}">
        <p14:creationId xmlns:p14="http://schemas.microsoft.com/office/powerpoint/2010/main" val="30237507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wipe(right)">
                                      <p:cBhvr>
                                        <p:cTn id="11" dur="500"/>
                                        <p:tgtEl>
                                          <p:spTgt spid="11">
                                            <p:txEl>
                                              <p:pRg st="0" end="0"/>
                                            </p:txEl>
                                          </p:spTgt>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animEffect transition="in" filter="wipe(right)">
                                      <p:cBhvr>
                                        <p:cTn id="15" dur="500"/>
                                        <p:tgtEl>
                                          <p:spTgt spid="11">
                                            <p:txEl>
                                              <p:pRg st="1" end="1"/>
                                            </p:txEl>
                                          </p:spTgt>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animEffect transition="in" filter="wipe(right)">
                                      <p:cBhvr>
                                        <p:cTn id="19" dur="500"/>
                                        <p:tgtEl>
                                          <p:spTgt spid="11">
                                            <p:txEl>
                                              <p:pRg st="2" end="2"/>
                                            </p:txEl>
                                          </p:spTgt>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animEffect transition="in" filter="wipe(right)">
                                      <p:cBhvr>
                                        <p:cTn id="23" dur="500"/>
                                        <p:tgtEl>
                                          <p:spTgt spid="11">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right)">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nodeType="click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wipe(right)">
                                      <p:cBhvr>
                                        <p:cTn id="33" dur="500"/>
                                        <p:tgtEl>
                                          <p:spTgt spid="14">
                                            <p:txEl>
                                              <p:pRg st="0" end="0"/>
                                            </p:txEl>
                                          </p:spTgt>
                                        </p:tgtEl>
                                      </p:cBhvr>
                                    </p:animEffect>
                                  </p:childTnLst>
                                </p:cTn>
                              </p:par>
                            </p:childTnLst>
                          </p:cTn>
                        </p:par>
                        <p:par>
                          <p:cTn id="34" fill="hold">
                            <p:stCondLst>
                              <p:cond delay="500"/>
                            </p:stCondLst>
                            <p:childTnLst>
                              <p:par>
                                <p:cTn id="35" presetID="22" presetClass="entr" presetSubtype="2" fill="hold" nodeType="afterEffect">
                                  <p:stCondLst>
                                    <p:cond delay="0"/>
                                  </p:stCondLst>
                                  <p:childTnLst>
                                    <p:set>
                                      <p:cBhvr>
                                        <p:cTn id="36" dur="1" fill="hold">
                                          <p:stCondLst>
                                            <p:cond delay="0"/>
                                          </p:stCondLst>
                                        </p:cTn>
                                        <p:tgtEl>
                                          <p:spTgt spid="14">
                                            <p:txEl>
                                              <p:pRg st="1" end="1"/>
                                            </p:txEl>
                                          </p:spTgt>
                                        </p:tgtEl>
                                        <p:attrNameLst>
                                          <p:attrName>style.visibility</p:attrName>
                                        </p:attrNameLst>
                                      </p:cBhvr>
                                      <p:to>
                                        <p:strVal val="visible"/>
                                      </p:to>
                                    </p:set>
                                    <p:animEffect transition="in" filter="wipe(right)">
                                      <p:cBhvr>
                                        <p:cTn id="37" dur="500"/>
                                        <p:tgtEl>
                                          <p:spTgt spid="14">
                                            <p:txEl>
                                              <p:pRg st="1" end="1"/>
                                            </p:txEl>
                                          </p:spTgt>
                                        </p:tgtEl>
                                      </p:cBhvr>
                                    </p:animEffect>
                                  </p:childTnLst>
                                </p:cTn>
                              </p:par>
                            </p:childTnLst>
                          </p:cTn>
                        </p:par>
                        <p:par>
                          <p:cTn id="38" fill="hold">
                            <p:stCondLst>
                              <p:cond delay="1000"/>
                            </p:stCondLst>
                            <p:childTnLst>
                              <p:par>
                                <p:cTn id="39" presetID="22" presetClass="entr" presetSubtype="2" fill="hold" nodeType="afterEffect">
                                  <p:stCondLst>
                                    <p:cond delay="0"/>
                                  </p:stCondLst>
                                  <p:childTnLst>
                                    <p:set>
                                      <p:cBhvr>
                                        <p:cTn id="40" dur="1" fill="hold">
                                          <p:stCondLst>
                                            <p:cond delay="0"/>
                                          </p:stCondLst>
                                        </p:cTn>
                                        <p:tgtEl>
                                          <p:spTgt spid="14">
                                            <p:txEl>
                                              <p:pRg st="2" end="2"/>
                                            </p:txEl>
                                          </p:spTgt>
                                        </p:tgtEl>
                                        <p:attrNameLst>
                                          <p:attrName>style.visibility</p:attrName>
                                        </p:attrNameLst>
                                      </p:cBhvr>
                                      <p:to>
                                        <p:strVal val="visible"/>
                                      </p:to>
                                    </p:set>
                                    <p:animEffect transition="in" filter="wipe(right)">
                                      <p:cBhvr>
                                        <p:cTn id="41" dur="500"/>
                                        <p:tgtEl>
                                          <p:spTgt spid="14">
                                            <p:txEl>
                                              <p:pRg st="2" end="2"/>
                                            </p:txEl>
                                          </p:spTgt>
                                        </p:tgtEl>
                                      </p:cBhvr>
                                    </p:animEffect>
                                  </p:childTnLst>
                                </p:cTn>
                              </p:par>
                            </p:childTnLst>
                          </p:cTn>
                        </p:par>
                        <p:par>
                          <p:cTn id="42" fill="hold">
                            <p:stCondLst>
                              <p:cond delay="1500"/>
                            </p:stCondLst>
                            <p:childTnLst>
                              <p:par>
                                <p:cTn id="43" presetID="22" presetClass="entr" presetSubtype="2" fill="hold" nodeType="afterEffect">
                                  <p:stCondLst>
                                    <p:cond delay="0"/>
                                  </p:stCondLst>
                                  <p:childTnLst>
                                    <p:set>
                                      <p:cBhvr>
                                        <p:cTn id="44" dur="1" fill="hold">
                                          <p:stCondLst>
                                            <p:cond delay="0"/>
                                          </p:stCondLst>
                                        </p:cTn>
                                        <p:tgtEl>
                                          <p:spTgt spid="14">
                                            <p:txEl>
                                              <p:pRg st="3" end="3"/>
                                            </p:txEl>
                                          </p:spTgt>
                                        </p:tgtEl>
                                        <p:attrNameLst>
                                          <p:attrName>style.visibility</p:attrName>
                                        </p:attrNameLst>
                                      </p:cBhvr>
                                      <p:to>
                                        <p:strVal val="visible"/>
                                      </p:to>
                                    </p:set>
                                    <p:animEffect transition="in" filter="wipe(right)">
                                      <p:cBhvr>
                                        <p:cTn id="45" dur="5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fa-IR" sz="36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a:t>
            </a:r>
            <a:r>
              <a:rPr lang="fa-IR" sz="3600" b="1" dirty="0" smtClean="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چهارم: </a:t>
            </a:r>
            <a:r>
              <a:rPr lang="fa-IR" sz="3600" b="1" dirty="0">
                <a:solidFill>
                  <a:schemeClr val="tx1">
                    <a:lumMod val="95000"/>
                    <a:lumOff val="5000"/>
                  </a:schemeClr>
                </a:solidFill>
                <a:effectLst>
                  <a:outerShdw blurRad="38100" dist="38100" dir="2700000" algn="tl">
                    <a:srgbClr val="000000">
                      <a:alpha val="43137"/>
                    </a:srgbClr>
                  </a:outerShdw>
                </a:effectLst>
                <a:cs typeface="B Zar" pitchFamily="2" charset="-78"/>
              </a:rPr>
              <a:t>ايجاد تصوير كلي و تعريف </a:t>
            </a:r>
            <a:r>
              <a:rPr lang="fa-IR" sz="3600" b="1" dirty="0" smtClean="0">
                <a:solidFill>
                  <a:schemeClr val="tx1">
                    <a:lumMod val="95000"/>
                    <a:lumOff val="5000"/>
                  </a:schemeClr>
                </a:solidFill>
                <a:effectLst>
                  <a:outerShdw blurRad="38100" dist="38100" dir="2700000" algn="tl">
                    <a:srgbClr val="000000">
                      <a:alpha val="43137"/>
                    </a:srgbClr>
                  </a:outerShdw>
                </a:effectLst>
                <a:cs typeface="B Zar" pitchFamily="2" charset="-78"/>
              </a:rPr>
              <a:t>اقدامات و </a:t>
            </a:r>
            <a:r>
              <a:rPr lang="fa-IR" sz="3600" b="1" dirty="0" smtClean="0">
                <a:solidFill>
                  <a:schemeClr val="tx1">
                    <a:lumMod val="95000"/>
                    <a:lumOff val="5000"/>
                  </a:schemeClr>
                </a:solidFill>
                <a:effectLst>
                  <a:outerShdw blurRad="38100" dist="38100" dir="2700000" algn="tl">
                    <a:srgbClr val="000000">
                      <a:alpha val="43137"/>
                    </a:srgbClr>
                  </a:outerShdw>
                </a:effectLst>
                <a:cs typeface="B Zar" pitchFamily="2" charset="-78"/>
              </a:rPr>
              <a:t>برنامه‌ها</a:t>
            </a:r>
            <a:endParaRPr lang="en-US" sz="3600" b="1" dirty="0">
              <a:solidFill>
                <a:schemeClr val="tx1">
                  <a:lumMod val="95000"/>
                  <a:lumOff val="5000"/>
                </a:schemeClr>
              </a:solidFill>
              <a:effectLst>
                <a:outerShdw blurRad="38100" dist="38100" dir="2700000" algn="tl">
                  <a:srgbClr val="000000">
                    <a:alpha val="43137"/>
                  </a:srgbClr>
                </a:outerShdw>
              </a:effectLst>
              <a:cs typeface="B Zar"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4769234"/>
              </p:ext>
            </p:extLst>
          </p:nvPr>
        </p:nvGraphicFramePr>
        <p:xfrm>
          <a:off x="179512" y="1196752"/>
          <a:ext cx="8784976"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ounded Rectangular Callout 2"/>
          <p:cNvSpPr/>
          <p:nvPr/>
        </p:nvSpPr>
        <p:spPr>
          <a:xfrm>
            <a:off x="5868144" y="5301208"/>
            <a:ext cx="2952328" cy="1224136"/>
          </a:xfrm>
          <a:prstGeom prst="wedgeRoundRectCallout">
            <a:avLst>
              <a:gd name="adj1" fmla="val -72630"/>
              <a:gd name="adj2" fmla="val -46345"/>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justLow" rtl="1"/>
            <a:r>
              <a:rPr lang="fa-IR" b="1" dirty="0" smtClean="0">
                <a:cs typeface="Yagut" pitchFamily="2" charset="-78"/>
              </a:rPr>
              <a:t>عامل كليدي تعريف اقدامات زود بازده، مشكلات اصلي شناسايي شده است. اين اقدامات بايد در مسير برنامه اصلي باشند.</a:t>
            </a:r>
            <a:endParaRPr lang="en-US" b="1" dirty="0">
              <a:cs typeface="Yagut" pitchFamily="2" charset="-78"/>
            </a:endParaRPr>
          </a:p>
        </p:txBody>
      </p:sp>
    </p:spTree>
    <p:extLst>
      <p:ext uri="{BB962C8B-B14F-4D97-AF65-F5344CB8AC3E}">
        <p14:creationId xmlns:p14="http://schemas.microsoft.com/office/powerpoint/2010/main" val="963402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a:t>
            </a:r>
            <a:r>
              <a:rPr lang="fa-IR" dirty="0" smtClean="0">
                <a:ln w="12700">
                  <a:noFill/>
                  <a:prstDash val="solid"/>
                  <a:miter lim="800000"/>
                </a:ln>
                <a:solidFill>
                  <a:srgbClr val="FF0000"/>
                </a:solidFill>
                <a:effectLst>
                  <a:outerShdw blurRad="38100" dist="38100" dir="2700000" algn="tl">
                    <a:srgbClr val="000000">
                      <a:alpha val="43137"/>
                    </a:srgbClr>
                  </a:outerShdw>
                </a:effectLst>
                <a:cs typeface="B Zar" pitchFamily="2" charset="-78"/>
              </a:rPr>
              <a:t>پنجم</a:t>
            </a:r>
            <a:r>
              <a:rPr lang="fa-IR" dirty="0">
                <a:ln w="12700">
                  <a:noFill/>
                  <a:prstDash val="solid"/>
                  <a:miter lim="800000"/>
                </a:ln>
                <a:effectLst>
                  <a:outerShdw blurRad="38100" dist="38100" dir="2700000" algn="tl">
                    <a:srgbClr val="000000">
                      <a:alpha val="43137"/>
                    </a:srgbClr>
                  </a:outerShdw>
                </a:effectLst>
                <a:cs typeface="B Zar" pitchFamily="2" charset="-78"/>
              </a:rPr>
              <a:t>: </a:t>
            </a:r>
            <a:r>
              <a:rPr lang="fa-IR" dirty="0" smtClean="0">
                <a:effectLst>
                  <a:outerShdw blurRad="38100" dist="38100" dir="2700000" algn="tl">
                    <a:srgbClr val="000000">
                      <a:alpha val="43137"/>
                    </a:srgbClr>
                  </a:outerShdw>
                </a:effectLst>
                <a:cs typeface="B Zar" pitchFamily="2" charset="-78"/>
              </a:rPr>
              <a:t>راه‌اندازي پايلوت</a:t>
            </a:r>
            <a:endParaRPr lang="en-US"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lstStyle/>
          <a:p>
            <a:pPr lvl="0" algn="just" rtl="1">
              <a:buFont typeface="Wingdings" pitchFamily="2" charset="2"/>
              <a:buChar char="q"/>
            </a:pPr>
            <a:r>
              <a:rPr lang="fa-IR" dirty="0">
                <a:cs typeface="B Zar" pitchFamily="2" charset="-78"/>
              </a:rPr>
              <a:t>قابل كنترل </a:t>
            </a:r>
            <a:r>
              <a:rPr lang="fa-IR" dirty="0" smtClean="0">
                <a:cs typeface="B Zar" pitchFamily="2" charset="-78"/>
              </a:rPr>
              <a:t>باشد</a:t>
            </a:r>
            <a:r>
              <a:rPr lang="en-US" dirty="0" smtClean="0">
                <a:cs typeface="B Zar" pitchFamily="2" charset="-78"/>
              </a:rPr>
              <a:t>.</a:t>
            </a:r>
            <a:endParaRPr lang="en-US" dirty="0">
              <a:cs typeface="B Zar" pitchFamily="2" charset="-78"/>
            </a:endParaRPr>
          </a:p>
          <a:p>
            <a:pPr lvl="0" algn="just" rtl="1">
              <a:buFont typeface="Wingdings" pitchFamily="2" charset="2"/>
              <a:buChar char="q"/>
            </a:pPr>
            <a:r>
              <a:rPr lang="fa-IR" dirty="0">
                <a:cs typeface="B Zar" pitchFamily="2" charset="-78"/>
              </a:rPr>
              <a:t>قابليت تست سيستم را داشته </a:t>
            </a:r>
            <a:r>
              <a:rPr lang="fa-IR" dirty="0" smtClean="0">
                <a:cs typeface="B Zar" pitchFamily="2" charset="-78"/>
              </a:rPr>
              <a:t>باشد</a:t>
            </a:r>
            <a:r>
              <a:rPr lang="en-US" dirty="0" smtClean="0">
                <a:cs typeface="B Zar" pitchFamily="2" charset="-78"/>
              </a:rPr>
              <a:t>.</a:t>
            </a:r>
            <a:endParaRPr lang="en-US" dirty="0">
              <a:cs typeface="B Zar" pitchFamily="2" charset="-78"/>
            </a:endParaRPr>
          </a:p>
          <a:p>
            <a:pPr lvl="0" algn="just" rtl="1">
              <a:buFont typeface="Wingdings" pitchFamily="2" charset="2"/>
              <a:buChar char="q"/>
            </a:pPr>
            <a:r>
              <a:rPr lang="fa-IR" dirty="0">
                <a:cs typeface="B Zar" pitchFamily="2" charset="-78"/>
              </a:rPr>
              <a:t>امكان مقايسة نتايج كار در دو وضعيت جديد و قديم را داشته باشد.</a:t>
            </a:r>
            <a:endParaRPr lang="en-US" dirty="0">
              <a:cs typeface="B Zar" pitchFamily="2" charset="-78"/>
            </a:endParaRPr>
          </a:p>
          <a:p>
            <a:pPr lvl="0" algn="just" rtl="1">
              <a:buFont typeface="Wingdings" pitchFamily="2" charset="2"/>
              <a:buChar char="q"/>
            </a:pPr>
            <a:r>
              <a:rPr lang="fa-IR" dirty="0">
                <a:cs typeface="B Zar" pitchFamily="2" charset="-78"/>
              </a:rPr>
              <a:t>تصويري كوجك‌شده از واقعيت سازمان </a:t>
            </a:r>
            <a:r>
              <a:rPr lang="fa-IR" dirty="0" smtClean="0">
                <a:cs typeface="B Zar" pitchFamily="2" charset="-78"/>
              </a:rPr>
              <a:t>باشد</a:t>
            </a:r>
            <a:r>
              <a:rPr lang="en-US" dirty="0" smtClean="0">
                <a:cs typeface="B Zar" pitchFamily="2" charset="-78"/>
              </a:rPr>
              <a:t>.</a:t>
            </a:r>
            <a:endParaRPr lang="en-US" dirty="0">
              <a:cs typeface="B Zar" pitchFamily="2" charset="-78"/>
            </a:endParaRPr>
          </a:p>
          <a:p>
            <a:pPr lvl="0" algn="just" rtl="1">
              <a:buFont typeface="Wingdings" pitchFamily="2" charset="2"/>
              <a:buChar char="q"/>
            </a:pPr>
            <a:r>
              <a:rPr lang="fa-IR" dirty="0">
                <a:cs typeface="B Zar" pitchFamily="2" charset="-78"/>
              </a:rPr>
              <a:t>تا حد معقولي پيچيده </a:t>
            </a:r>
            <a:r>
              <a:rPr lang="fa-IR" dirty="0" smtClean="0">
                <a:cs typeface="B Zar" pitchFamily="2" charset="-78"/>
              </a:rPr>
              <a:t>باشد</a:t>
            </a:r>
            <a:r>
              <a:rPr lang="en-US" dirty="0" smtClean="0">
                <a:cs typeface="B Zar" pitchFamily="2" charset="-78"/>
              </a:rPr>
              <a:t>.</a:t>
            </a:r>
            <a:endParaRPr lang="en-US" dirty="0">
              <a:cs typeface="B Zar" pitchFamily="2" charset="-78"/>
            </a:endParaRPr>
          </a:p>
          <a:p>
            <a:pPr lvl="0" algn="just" rtl="1">
              <a:buFont typeface="Wingdings" pitchFamily="2" charset="2"/>
              <a:buChar char="q"/>
            </a:pPr>
            <a:r>
              <a:rPr lang="fa-IR" dirty="0">
                <a:cs typeface="B Zar" pitchFamily="2" charset="-78"/>
              </a:rPr>
              <a:t>در دسترس </a:t>
            </a:r>
            <a:r>
              <a:rPr lang="fa-IR" dirty="0" smtClean="0">
                <a:cs typeface="B Zar" pitchFamily="2" charset="-78"/>
              </a:rPr>
              <a:t>باشد</a:t>
            </a:r>
            <a:r>
              <a:rPr lang="en-US" dirty="0" smtClean="0">
                <a:cs typeface="B Zar" pitchFamily="2" charset="-78"/>
              </a:rPr>
              <a:t>.</a:t>
            </a:r>
            <a:endParaRPr lang="en-US" dirty="0">
              <a:cs typeface="B Zar" pitchFamily="2" charset="-78"/>
            </a:endParaRPr>
          </a:p>
          <a:p>
            <a:pPr algn="r" rtl="1"/>
            <a:endParaRPr lang="en-US" dirty="0"/>
          </a:p>
        </p:txBody>
      </p:sp>
    </p:spTree>
    <p:extLst>
      <p:ext uri="{BB962C8B-B14F-4D97-AF65-F5344CB8AC3E}">
        <p14:creationId xmlns:p14="http://schemas.microsoft.com/office/powerpoint/2010/main" val="1833853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40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گام </a:t>
            </a:r>
            <a:r>
              <a:rPr lang="fa-IR" sz="4000" b="1" dirty="0" smtClean="0">
                <a:ln w="12700">
                  <a:noFill/>
                  <a:prstDash val="solid"/>
                  <a:miter lim="800000"/>
                </a:ln>
                <a:solidFill>
                  <a:srgbClr val="FF0000"/>
                </a:solidFill>
                <a:effectLst>
                  <a:outerShdw blurRad="38100" dist="38100" dir="2700000" algn="tl">
                    <a:srgbClr val="000000">
                      <a:alpha val="43137"/>
                    </a:srgbClr>
                  </a:outerShdw>
                </a:effectLst>
                <a:cs typeface="B Zar" pitchFamily="2" charset="-78"/>
              </a:rPr>
              <a:t>ششم</a:t>
            </a:r>
            <a:r>
              <a:rPr lang="fa-IR" sz="4000" b="1" dirty="0">
                <a:ln w="12700">
                  <a:noFill/>
                  <a:prstDash val="solid"/>
                  <a:miter lim="800000"/>
                </a:ln>
                <a:solidFill>
                  <a:srgbClr val="FF0000"/>
                </a:solidFill>
                <a:effectLst>
                  <a:outerShdw blurRad="38100" dist="38100" dir="2700000" algn="tl">
                    <a:srgbClr val="000000">
                      <a:alpha val="43137"/>
                    </a:srgbClr>
                  </a:outerShdw>
                </a:effectLst>
                <a:cs typeface="B Zar" pitchFamily="2" charset="-78"/>
              </a:rPr>
              <a:t>: </a:t>
            </a:r>
            <a:r>
              <a:rPr lang="fa-IR" sz="4000" b="1" dirty="0" smtClean="0">
                <a:effectLst>
                  <a:outerShdw blurRad="38100" dist="38100" dir="2700000" algn="tl">
                    <a:srgbClr val="000000">
                      <a:alpha val="43137"/>
                    </a:srgbClr>
                  </a:outerShdw>
                </a:effectLst>
                <a:cs typeface="B Zar" pitchFamily="2" charset="-78"/>
              </a:rPr>
              <a:t>دريافت بازخور و اصلاح</a:t>
            </a:r>
            <a:endParaRPr lang="en-US" sz="4000" b="1" dirty="0">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normAutofit fontScale="85000" lnSpcReduction="10000"/>
          </a:bodyPr>
          <a:lstStyle/>
          <a:p>
            <a:pPr algn="just" rtl="1">
              <a:lnSpc>
                <a:spcPct val="150000"/>
              </a:lnSpc>
              <a:buFont typeface="Wingdings" pitchFamily="2" charset="2"/>
              <a:buChar char="v"/>
            </a:pPr>
            <a:r>
              <a:rPr lang="fa-IR" sz="3600" b="1" dirty="0">
                <a:solidFill>
                  <a:srgbClr val="002060"/>
                </a:solidFill>
                <a:cs typeface="B Zar" pitchFamily="2" charset="-78"/>
              </a:rPr>
              <a:t>مديريت دانش يك اقدام دفعي در سازمان نيست، چرا كه اگر اين‌طور بود، مدل‌هاي مديريت دانش سازماني </a:t>
            </a:r>
            <a:r>
              <a:rPr lang="fa-IR" sz="3600" b="1" dirty="0" smtClean="0">
                <a:solidFill>
                  <a:srgbClr val="002060"/>
                </a:solidFill>
                <a:cs typeface="B Zar" pitchFamily="2" charset="-78"/>
              </a:rPr>
              <a:t>به‌</a:t>
            </a:r>
            <a:r>
              <a:rPr lang="en-US" sz="3600" b="1" dirty="0" smtClean="0">
                <a:solidFill>
                  <a:srgbClr val="002060"/>
                </a:solidFill>
                <a:cs typeface="B Zar" pitchFamily="2" charset="-78"/>
              </a:rPr>
              <a:t> </a:t>
            </a:r>
            <a:r>
              <a:rPr lang="fa-IR" sz="3600" b="1" dirty="0" smtClean="0">
                <a:solidFill>
                  <a:srgbClr val="002060"/>
                </a:solidFill>
                <a:cs typeface="B Zar" pitchFamily="2" charset="-78"/>
              </a:rPr>
              <a:t>صورت </a:t>
            </a:r>
            <a:r>
              <a:rPr lang="fa-IR" sz="3600" b="1" dirty="0">
                <a:solidFill>
                  <a:srgbClr val="002060"/>
                </a:solidFill>
                <a:cs typeface="B Zar" pitchFamily="2" charset="-78"/>
              </a:rPr>
              <a:t>چرخه ارائه نمي‌شدند.</a:t>
            </a:r>
          </a:p>
          <a:p>
            <a:pPr algn="just" rtl="1">
              <a:lnSpc>
                <a:spcPct val="150000"/>
              </a:lnSpc>
              <a:buFont typeface="Wingdings" pitchFamily="2" charset="2"/>
              <a:buChar char="v"/>
            </a:pPr>
            <a:r>
              <a:rPr lang="fa-IR" sz="3600" b="1" dirty="0">
                <a:cs typeface="B Zar" pitchFamily="2" charset="-78"/>
              </a:rPr>
              <a:t>به اين ترتيب، درس آموخته‌ها و نتايج تمام اقدامات انجام شده (چه اقدامات زود بازده و چه پايلوت اقدامات زيرساختي) براي برداشتن گام‌هاي بعدي بسيار مهم بوده و بايد مورد توجه قرار گيرند.</a:t>
            </a:r>
          </a:p>
        </p:txBody>
      </p:sp>
    </p:spTree>
    <p:extLst>
      <p:ext uri="{BB962C8B-B14F-4D97-AF65-F5344CB8AC3E}">
        <p14:creationId xmlns:p14="http://schemas.microsoft.com/office/powerpoint/2010/main" val="1999058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514600"/>
            <a:ext cx="8229600" cy="1143000"/>
          </a:xfrm>
        </p:spPr>
        <p:txBody>
          <a:bodyPr>
            <a:normAutofit/>
          </a:bodyPr>
          <a:lstStyle/>
          <a:p>
            <a:r>
              <a:rPr lang="fa-IR" sz="4800" b="1" dirty="0" smtClean="0">
                <a:effectLst>
                  <a:outerShdw blurRad="38100" dist="38100" dir="2700000" algn="tl">
                    <a:srgbClr val="000000">
                      <a:alpha val="43137"/>
                    </a:srgbClr>
                  </a:outerShdw>
                </a:effectLst>
                <a:cs typeface="B Zar" pitchFamily="2" charset="-78"/>
              </a:rPr>
              <a:t>با سپاس از حسن توجه شما</a:t>
            </a:r>
            <a:endParaRPr lang="en-US" sz="4800" b="1" dirty="0">
              <a:effectLst>
                <a:outerShdw blurRad="38100" dist="38100" dir="2700000" algn="tl">
                  <a:srgbClr val="000000">
                    <a:alpha val="43137"/>
                  </a:srgbClr>
                </a:outerShdw>
              </a:effectLst>
              <a:cs typeface="B Zar" pitchFamily="2" charset="-78"/>
            </a:endParaRPr>
          </a:p>
        </p:txBody>
      </p:sp>
    </p:spTree>
    <p:extLst>
      <p:ext uri="{BB962C8B-B14F-4D97-AF65-F5344CB8AC3E}">
        <p14:creationId xmlns:p14="http://schemas.microsoft.com/office/powerpoint/2010/main" val="1189507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rgbClr val="002060"/>
                </a:solidFill>
                <a:effectLst>
                  <a:outerShdw blurRad="38100" dist="38100" dir="2700000" algn="tl">
                    <a:srgbClr val="000000">
                      <a:alpha val="43137"/>
                    </a:srgbClr>
                  </a:outerShdw>
                </a:effectLst>
                <a:cs typeface="B Zar" pitchFamily="2" charset="-78"/>
              </a:rPr>
              <a:t>عوامل موثر بر مديريت دانش</a:t>
            </a:r>
            <a:endParaRPr lang="en-US" b="1" dirty="0">
              <a:solidFill>
                <a:srgbClr val="002060"/>
              </a:solidFill>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normAutofit/>
          </a:bodyPr>
          <a:lstStyle/>
          <a:p>
            <a:pPr algn="r" rtl="1">
              <a:lnSpc>
                <a:spcPct val="150000"/>
              </a:lnSpc>
              <a:buFont typeface="Wingdings" pitchFamily="2" charset="2"/>
              <a:buChar char="q"/>
            </a:pPr>
            <a:r>
              <a:rPr lang="fa-IR" sz="3600" b="1" dirty="0">
                <a:cs typeface="B Zar" pitchFamily="2" charset="-78"/>
              </a:rPr>
              <a:t>منابع </a:t>
            </a:r>
            <a:r>
              <a:rPr lang="fa-IR" sz="3600" b="1" dirty="0" smtClean="0">
                <a:cs typeface="B Zar" pitchFamily="2" charset="-78"/>
              </a:rPr>
              <a:t>انساني</a:t>
            </a:r>
          </a:p>
          <a:p>
            <a:pPr algn="r" rtl="1">
              <a:lnSpc>
                <a:spcPct val="150000"/>
              </a:lnSpc>
              <a:buFont typeface="Wingdings" pitchFamily="2" charset="2"/>
              <a:buChar char="q"/>
            </a:pPr>
            <a:r>
              <a:rPr lang="fa-IR" sz="3600" b="1" dirty="0" smtClean="0">
                <a:cs typeface="B Zar" pitchFamily="2" charset="-78"/>
              </a:rPr>
              <a:t>فناوري اطلاعات </a:t>
            </a:r>
            <a:endParaRPr lang="en-US" sz="3600" dirty="0">
              <a:cs typeface="B Zar" pitchFamily="2" charset="-78"/>
            </a:endParaRPr>
          </a:p>
          <a:p>
            <a:pPr algn="r" rtl="1">
              <a:lnSpc>
                <a:spcPct val="150000"/>
              </a:lnSpc>
              <a:buFont typeface="Wingdings" pitchFamily="2" charset="2"/>
              <a:buChar char="q"/>
            </a:pPr>
            <a:r>
              <a:rPr lang="fa-IR" sz="3600" b="1" dirty="0">
                <a:cs typeface="B Zar" pitchFamily="2" charset="-78"/>
              </a:rPr>
              <a:t>معماري سازماني براي مديريت دانش</a:t>
            </a:r>
            <a:endParaRPr lang="en-US" sz="3600" dirty="0">
              <a:cs typeface="B Zar" pitchFamily="2" charset="-78"/>
            </a:endParaRPr>
          </a:p>
          <a:p>
            <a:pPr algn="r" rtl="1"/>
            <a:endParaRPr lang="en-US" dirty="0">
              <a:cs typeface="B Zar" pitchFamily="2" charset="-78"/>
            </a:endParaRPr>
          </a:p>
        </p:txBody>
      </p:sp>
    </p:spTree>
    <p:extLst>
      <p:ext uri="{BB962C8B-B14F-4D97-AF65-F5344CB8AC3E}">
        <p14:creationId xmlns:p14="http://schemas.microsoft.com/office/powerpoint/2010/main" val="1625404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400" b="1" dirty="0">
                <a:solidFill>
                  <a:srgbClr val="002060"/>
                </a:solidFill>
                <a:effectLst>
                  <a:outerShdw blurRad="38100" dist="38100" dir="2700000" algn="tl">
                    <a:srgbClr val="000000">
                      <a:alpha val="43137"/>
                    </a:srgbClr>
                  </a:outerShdw>
                </a:effectLst>
                <a:cs typeface="B Zar" pitchFamily="2" charset="-78"/>
              </a:rPr>
              <a:t>عوامل موثر بر مديريت </a:t>
            </a:r>
            <a:r>
              <a:rPr lang="ar-SA" sz="2400" b="1" dirty="0" smtClean="0">
                <a:solidFill>
                  <a:srgbClr val="002060"/>
                </a:solidFill>
                <a:effectLst>
                  <a:outerShdw blurRad="38100" dist="38100" dir="2700000" algn="tl">
                    <a:srgbClr val="000000">
                      <a:alpha val="43137"/>
                    </a:srgbClr>
                  </a:outerShdw>
                </a:effectLst>
                <a:cs typeface="B Zar" pitchFamily="2" charset="-78"/>
              </a:rPr>
              <a:t>دانش</a:t>
            </a:r>
            <a:r>
              <a:rPr lang="fa-IR" b="1" dirty="0" smtClean="0">
                <a:solidFill>
                  <a:srgbClr val="002060"/>
                </a:solidFill>
                <a:effectLst>
                  <a:outerShdw blurRad="38100" dist="38100" dir="2700000" algn="tl">
                    <a:srgbClr val="000000">
                      <a:alpha val="43137"/>
                    </a:srgbClr>
                  </a:outerShdw>
                </a:effectLst>
                <a:cs typeface="B Zar" pitchFamily="2" charset="-78"/>
              </a:rPr>
              <a:t/>
            </a:r>
            <a:br>
              <a:rPr lang="fa-IR" b="1" dirty="0" smtClean="0">
                <a:solidFill>
                  <a:srgbClr val="002060"/>
                </a:solidFill>
                <a:effectLst>
                  <a:outerShdw blurRad="38100" dist="38100" dir="2700000" algn="tl">
                    <a:srgbClr val="000000">
                      <a:alpha val="43137"/>
                    </a:srgbClr>
                  </a:outerShdw>
                </a:effectLst>
                <a:cs typeface="B Zar" pitchFamily="2" charset="-78"/>
              </a:rPr>
            </a:br>
            <a:r>
              <a:rPr lang="fa-IR" b="1" dirty="0" smtClean="0">
                <a:cs typeface="B Zar" pitchFamily="2" charset="-78"/>
              </a:rPr>
              <a:t>منابع انساني </a:t>
            </a:r>
            <a:endParaRPr lang="en-US" dirty="0">
              <a:cs typeface="B Zar" pitchFamily="2" charset="-78"/>
            </a:endParaRPr>
          </a:p>
        </p:txBody>
      </p:sp>
      <p:sp>
        <p:nvSpPr>
          <p:cNvPr id="3" name="Content Placeholder 2"/>
          <p:cNvSpPr>
            <a:spLocks noGrp="1"/>
          </p:cNvSpPr>
          <p:nvPr>
            <p:ph idx="1"/>
          </p:nvPr>
        </p:nvSpPr>
        <p:spPr/>
        <p:txBody>
          <a:bodyPr>
            <a:normAutofit/>
          </a:bodyPr>
          <a:lstStyle/>
          <a:p>
            <a:pPr algn="just" rtl="1">
              <a:lnSpc>
                <a:spcPct val="110000"/>
              </a:lnSpc>
              <a:buFont typeface="Wingdings" pitchFamily="2" charset="2"/>
              <a:buChar char="§"/>
            </a:pPr>
            <a:r>
              <a:rPr lang="fa-IR" dirty="0">
                <a:cs typeface="B Zar" pitchFamily="2" charset="-78"/>
              </a:rPr>
              <a:t>عدم کفایت فناوری اطلاعات در دسترسی به دانش ضمنی</a:t>
            </a:r>
          </a:p>
          <a:p>
            <a:pPr algn="just" rtl="1">
              <a:lnSpc>
                <a:spcPct val="110000"/>
              </a:lnSpc>
              <a:buFont typeface="Wingdings" pitchFamily="2" charset="2"/>
              <a:buChar char="§"/>
            </a:pPr>
            <a:r>
              <a:rPr lang="fa-IR" dirty="0">
                <a:cs typeface="B Zar" pitchFamily="2" charset="-78"/>
              </a:rPr>
              <a:t>عوامل انساني </a:t>
            </a:r>
            <a:r>
              <a:rPr lang="fa-IR" dirty="0" smtClean="0">
                <a:cs typeface="B Zar" pitchFamily="2" charset="-78"/>
              </a:rPr>
              <a:t>به </a:t>
            </a:r>
            <a:r>
              <a:rPr lang="fa-IR" dirty="0">
                <a:cs typeface="B Zar" pitchFamily="2" charset="-78"/>
              </a:rPr>
              <a:t>عنوان بهترین دریافت کننده پیچیدگی ها به همراه برخورداری از قوه ابتکار</a:t>
            </a:r>
          </a:p>
          <a:p>
            <a:pPr algn="r" rtl="1">
              <a:buFont typeface="Wingdings" pitchFamily="2" charset="2"/>
              <a:buChar char="ü"/>
            </a:pPr>
            <a:r>
              <a:rPr lang="fa-IR" b="1" dirty="0" smtClean="0">
                <a:solidFill>
                  <a:srgbClr val="FF0000"/>
                </a:solidFill>
                <a:cs typeface="B Zar" pitchFamily="2" charset="-78"/>
              </a:rPr>
              <a:t>ارتباط بين مديريت منابع انساني و مديريت دانش </a:t>
            </a:r>
          </a:p>
          <a:p>
            <a:pPr algn="r" rtl="1">
              <a:buFont typeface="Wingdings" pitchFamily="2" charset="2"/>
              <a:buChar char="§"/>
            </a:pPr>
            <a:r>
              <a:rPr lang="fa-IR" sz="2800" dirty="0" smtClean="0">
                <a:cs typeface="B Zar" pitchFamily="2" charset="-78"/>
              </a:rPr>
              <a:t>مدير ارشد دانش </a:t>
            </a:r>
            <a:endParaRPr lang="en-US" sz="2800" dirty="0" smtClean="0">
              <a:cs typeface="B Zar" pitchFamily="2" charset="-78"/>
            </a:endParaRPr>
          </a:p>
          <a:p>
            <a:pPr algn="r" rtl="1">
              <a:buFont typeface="Wingdings" pitchFamily="2" charset="2"/>
              <a:buChar char="§"/>
            </a:pPr>
            <a:r>
              <a:rPr lang="fa-IR" sz="2800" dirty="0" smtClean="0">
                <a:cs typeface="B Zar" pitchFamily="2" charset="-78"/>
              </a:rPr>
              <a:t>كاركنان دانش مدار</a:t>
            </a:r>
            <a:endParaRPr lang="en-US" sz="2800" dirty="0" smtClean="0">
              <a:cs typeface="B Zar" pitchFamily="2" charset="-78"/>
            </a:endParaRPr>
          </a:p>
          <a:p>
            <a:pPr algn="r" rtl="1">
              <a:buFont typeface="Wingdings" pitchFamily="2" charset="2"/>
              <a:buChar char="§"/>
            </a:pPr>
            <a:r>
              <a:rPr lang="fa-IR" sz="2800" dirty="0" smtClean="0">
                <a:cs typeface="B Zar" pitchFamily="2" charset="-78"/>
              </a:rPr>
              <a:t>كاركنان مديريت دانش </a:t>
            </a:r>
            <a:endParaRPr lang="en-US" sz="2800" dirty="0" smtClean="0">
              <a:cs typeface="B Zar" pitchFamily="2" charset="-78"/>
            </a:endParaRPr>
          </a:p>
          <a:p>
            <a:pPr algn="r" rtl="1">
              <a:buFont typeface="Wingdings" pitchFamily="2" charset="2"/>
              <a:buChar char="§"/>
            </a:pPr>
            <a:r>
              <a:rPr lang="fa-IR" sz="2800" dirty="0" smtClean="0">
                <a:cs typeface="B Zar" pitchFamily="2" charset="-78"/>
              </a:rPr>
              <a:t>مديران پروژه هاي دانش</a:t>
            </a:r>
            <a:endParaRPr lang="en-US" sz="2800" dirty="0" smtClean="0">
              <a:cs typeface="B Zar" pitchFamily="2" charset="-78"/>
            </a:endParaRPr>
          </a:p>
          <a:p>
            <a:endParaRPr lang="en-US" dirty="0">
              <a:cs typeface="B Zar" pitchFamily="2" charset="-78"/>
            </a:endParaRPr>
          </a:p>
        </p:txBody>
      </p:sp>
    </p:spTree>
    <p:extLst>
      <p:ext uri="{BB962C8B-B14F-4D97-AF65-F5344CB8AC3E}">
        <p14:creationId xmlns:p14="http://schemas.microsoft.com/office/powerpoint/2010/main" val="3736032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sz="2700" b="1" dirty="0">
                <a:solidFill>
                  <a:srgbClr val="002060"/>
                </a:solidFill>
                <a:effectLst>
                  <a:outerShdw blurRad="38100" dist="38100" dir="2700000" algn="tl">
                    <a:srgbClr val="000000">
                      <a:alpha val="43137"/>
                    </a:srgbClr>
                  </a:outerShdw>
                </a:effectLst>
                <a:cs typeface="B Zar" pitchFamily="2" charset="-78"/>
              </a:rPr>
              <a:t>عوامل موثر بر مديريت دانش </a:t>
            </a:r>
            <a:r>
              <a:rPr lang="fa-IR" b="1" dirty="0" smtClean="0">
                <a:solidFill>
                  <a:srgbClr val="002060"/>
                </a:solidFill>
                <a:effectLst>
                  <a:outerShdw blurRad="38100" dist="38100" dir="2700000" algn="tl">
                    <a:srgbClr val="000000">
                      <a:alpha val="43137"/>
                    </a:srgbClr>
                  </a:outerShdw>
                </a:effectLst>
                <a:cs typeface="B Zar" pitchFamily="2" charset="-78"/>
              </a:rPr>
              <a:t/>
            </a:r>
            <a:br>
              <a:rPr lang="fa-IR" b="1" dirty="0" smtClean="0">
                <a:solidFill>
                  <a:srgbClr val="002060"/>
                </a:solidFill>
                <a:effectLst>
                  <a:outerShdw blurRad="38100" dist="38100" dir="2700000" algn="tl">
                    <a:srgbClr val="000000">
                      <a:alpha val="43137"/>
                    </a:srgbClr>
                  </a:outerShdw>
                </a:effectLst>
                <a:cs typeface="B Zar" pitchFamily="2" charset="-78"/>
              </a:rPr>
            </a:br>
            <a:r>
              <a:rPr lang="fa-IR" b="1" dirty="0" smtClean="0">
                <a:cs typeface="B Zar" pitchFamily="2" charset="-78"/>
              </a:rPr>
              <a:t>فناوری اطلاعات</a:t>
            </a:r>
            <a:endParaRPr lang="en-US" b="1" dirty="0">
              <a:cs typeface="B Zar" pitchFamily="2" charset="-78"/>
            </a:endParaRPr>
          </a:p>
        </p:txBody>
      </p:sp>
      <p:sp>
        <p:nvSpPr>
          <p:cNvPr id="3" name="Content Placeholder 2"/>
          <p:cNvSpPr>
            <a:spLocks noGrp="1"/>
          </p:cNvSpPr>
          <p:nvPr>
            <p:ph idx="1"/>
          </p:nvPr>
        </p:nvSpPr>
        <p:spPr/>
        <p:txBody>
          <a:bodyPr/>
          <a:lstStyle/>
          <a:p>
            <a:pPr algn="just" rtl="1">
              <a:lnSpc>
                <a:spcPct val="150000"/>
              </a:lnSpc>
              <a:buFont typeface="Wingdings" pitchFamily="2" charset="2"/>
              <a:buChar char="§"/>
            </a:pPr>
            <a:r>
              <a:rPr lang="fa-IR" dirty="0">
                <a:cs typeface="B Zar" pitchFamily="2" charset="-78"/>
              </a:rPr>
              <a:t>كاستن </a:t>
            </a:r>
            <a:r>
              <a:rPr lang="fa-IR" dirty="0" smtClean="0">
                <a:cs typeface="B Zar" pitchFamily="2" charset="-78"/>
              </a:rPr>
              <a:t>محدوديت هاي </a:t>
            </a:r>
            <a:r>
              <a:rPr lang="fa-IR" dirty="0">
                <a:cs typeface="B Zar" pitchFamily="2" charset="-78"/>
              </a:rPr>
              <a:t>ناشي از عوامل فردي يا </a:t>
            </a:r>
            <a:r>
              <a:rPr lang="fa-IR" dirty="0" smtClean="0">
                <a:cs typeface="B Zar" pitchFamily="2" charset="-78"/>
              </a:rPr>
              <a:t>فيزيكي</a:t>
            </a:r>
          </a:p>
          <a:p>
            <a:pPr algn="just" rtl="1">
              <a:lnSpc>
                <a:spcPct val="150000"/>
              </a:lnSpc>
              <a:buFont typeface="Wingdings" pitchFamily="2" charset="2"/>
              <a:buChar char="§"/>
            </a:pPr>
            <a:r>
              <a:rPr lang="fa-IR" dirty="0" smtClean="0">
                <a:cs typeface="B Zar" pitchFamily="2" charset="-78"/>
              </a:rPr>
              <a:t>افزايش همكاري </a:t>
            </a:r>
            <a:r>
              <a:rPr lang="fa-IR" dirty="0">
                <a:cs typeface="B Zar" pitchFamily="2" charset="-78"/>
              </a:rPr>
              <a:t>بين </a:t>
            </a:r>
            <a:r>
              <a:rPr lang="fa-IR" dirty="0" smtClean="0">
                <a:cs typeface="B Zar" pitchFamily="2" charset="-78"/>
              </a:rPr>
              <a:t>گروهها</a:t>
            </a:r>
          </a:p>
          <a:p>
            <a:pPr algn="just" rtl="1">
              <a:lnSpc>
                <a:spcPct val="150000"/>
              </a:lnSpc>
              <a:buFont typeface="Wingdings" pitchFamily="2" charset="2"/>
              <a:buChar char="§"/>
            </a:pPr>
            <a:r>
              <a:rPr lang="fa-IR" dirty="0" smtClean="0">
                <a:cs typeface="B Zar" pitchFamily="2" charset="-78"/>
              </a:rPr>
              <a:t>امكان </a:t>
            </a:r>
            <a:r>
              <a:rPr lang="fa-IR" dirty="0">
                <a:cs typeface="B Zar" pitchFamily="2" charset="-78"/>
              </a:rPr>
              <a:t>جستجو، ذخيره، پردازش و اشتراك حجم عظيمي از اطلاعات</a:t>
            </a:r>
            <a:endParaRPr lang="en-US" dirty="0">
              <a:cs typeface="B Zar" pitchFamily="2" charset="-78"/>
            </a:endParaRPr>
          </a:p>
        </p:txBody>
      </p:sp>
    </p:spTree>
    <p:extLst>
      <p:ext uri="{BB962C8B-B14F-4D97-AF65-F5344CB8AC3E}">
        <p14:creationId xmlns:p14="http://schemas.microsoft.com/office/powerpoint/2010/main" val="9738480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algn="r" rtl="1"/>
            <a:r>
              <a:rPr lang="ar-SA" sz="2700" b="1" dirty="0">
                <a:solidFill>
                  <a:srgbClr val="002060"/>
                </a:solidFill>
                <a:effectLst>
                  <a:outerShdw blurRad="38100" dist="38100" dir="2700000" algn="tl">
                    <a:srgbClr val="000000">
                      <a:alpha val="43137"/>
                    </a:srgbClr>
                  </a:outerShdw>
                </a:effectLst>
                <a:cs typeface="B Zar" pitchFamily="2" charset="-78"/>
              </a:rPr>
              <a:t>عوامل موثر بر مديريت دانش </a:t>
            </a:r>
            <a:r>
              <a:rPr lang="fa-IR" b="1" dirty="0" smtClean="0">
                <a:solidFill>
                  <a:srgbClr val="002060"/>
                </a:solidFill>
                <a:effectLst>
                  <a:outerShdw blurRad="38100" dist="38100" dir="2700000" algn="tl">
                    <a:srgbClr val="000000">
                      <a:alpha val="43137"/>
                    </a:srgbClr>
                  </a:outerShdw>
                </a:effectLst>
                <a:cs typeface="B Zar" pitchFamily="2" charset="-78"/>
              </a:rPr>
              <a:t/>
            </a:r>
            <a:br>
              <a:rPr lang="fa-IR" b="1" dirty="0" smtClean="0">
                <a:solidFill>
                  <a:srgbClr val="002060"/>
                </a:solidFill>
                <a:effectLst>
                  <a:outerShdw blurRad="38100" dist="38100" dir="2700000" algn="tl">
                    <a:srgbClr val="000000">
                      <a:alpha val="43137"/>
                    </a:srgbClr>
                  </a:outerShdw>
                </a:effectLst>
                <a:cs typeface="B Zar" pitchFamily="2" charset="-78"/>
              </a:rPr>
            </a:br>
            <a:r>
              <a:rPr lang="fa-IR" b="1" dirty="0" smtClean="0">
                <a:cs typeface="B Zar" pitchFamily="2" charset="-78"/>
              </a:rPr>
              <a:t>معماري سازماني براي مديريت دانش</a:t>
            </a:r>
            <a:endParaRPr lang="en-US" dirty="0">
              <a:cs typeface="B Zar" pitchFamily="2" charset="-78"/>
            </a:endParaRPr>
          </a:p>
        </p:txBody>
      </p:sp>
      <p:sp>
        <p:nvSpPr>
          <p:cNvPr id="3" name="Content Placeholder 2"/>
          <p:cNvSpPr>
            <a:spLocks noGrp="1"/>
          </p:cNvSpPr>
          <p:nvPr>
            <p:ph idx="1"/>
          </p:nvPr>
        </p:nvSpPr>
        <p:spPr>
          <a:xfrm>
            <a:off x="533400" y="1524000"/>
            <a:ext cx="8229600" cy="4906963"/>
          </a:xfrm>
        </p:spPr>
        <p:txBody>
          <a:bodyPr>
            <a:normAutofit fontScale="85000" lnSpcReduction="10000"/>
          </a:bodyPr>
          <a:lstStyle/>
          <a:p>
            <a:pPr algn="just" rtl="1">
              <a:buFont typeface="Wingdings" pitchFamily="2" charset="2"/>
              <a:buChar char="§"/>
            </a:pPr>
            <a:r>
              <a:rPr lang="fa-IR" b="1" dirty="0" smtClean="0">
                <a:cs typeface="B Zar" pitchFamily="2" charset="-78"/>
              </a:rPr>
              <a:t>معماري هاي توانايي هاي </a:t>
            </a:r>
            <a:r>
              <a:rPr lang="fa-IR" b="1" dirty="0">
                <a:cs typeface="B Zar" pitchFamily="2" charset="-78"/>
              </a:rPr>
              <a:t>راهبردي</a:t>
            </a:r>
            <a:endParaRPr lang="en-US" dirty="0">
              <a:cs typeface="B Zar" pitchFamily="2" charset="-78"/>
            </a:endParaRPr>
          </a:p>
          <a:p>
            <a:pPr algn="just" rtl="1">
              <a:buFont typeface="Wingdings" pitchFamily="2" charset="2"/>
              <a:buChar char="ü"/>
            </a:pPr>
            <a:r>
              <a:rPr lang="fa-IR" dirty="0" smtClean="0">
                <a:cs typeface="B Zar" pitchFamily="2" charset="-78"/>
              </a:rPr>
              <a:t>طراحي </a:t>
            </a:r>
            <a:r>
              <a:rPr lang="fa-IR" dirty="0">
                <a:cs typeface="B Zar" pitchFamily="2" charset="-78"/>
              </a:rPr>
              <a:t>کلي سازمان و تواناييهايي موردنياز براي دستيابي به اهداف </a:t>
            </a:r>
            <a:r>
              <a:rPr lang="fa-IR" b="1" dirty="0" smtClean="0">
                <a:cs typeface="B Zar" pitchFamily="2" charset="-78"/>
              </a:rPr>
              <a:t>معماري </a:t>
            </a:r>
            <a:r>
              <a:rPr lang="fa-IR" b="1" dirty="0">
                <a:cs typeface="B Zar" pitchFamily="2" charset="-78"/>
              </a:rPr>
              <a:t>کسب وکار</a:t>
            </a:r>
            <a:endParaRPr lang="en-US" dirty="0">
              <a:cs typeface="B Zar" pitchFamily="2" charset="-78"/>
            </a:endParaRPr>
          </a:p>
          <a:p>
            <a:pPr algn="just" rtl="1">
              <a:buFont typeface="Wingdings" pitchFamily="2" charset="2"/>
              <a:buChar char="ü"/>
            </a:pPr>
            <a:r>
              <a:rPr lang="fa-IR" dirty="0" smtClean="0">
                <a:cs typeface="B Zar" pitchFamily="2" charset="-78"/>
              </a:rPr>
              <a:t>تشخیص توانايي هاي </a:t>
            </a:r>
            <a:r>
              <a:rPr lang="fa-IR" dirty="0">
                <a:cs typeface="B Zar" pitchFamily="2" charset="-78"/>
              </a:rPr>
              <a:t>لازم جهت رسيدن به راهبردهاي کسب و کار </a:t>
            </a:r>
            <a:endParaRPr lang="fa-IR" dirty="0" smtClean="0">
              <a:cs typeface="B Zar" pitchFamily="2" charset="-78"/>
            </a:endParaRPr>
          </a:p>
          <a:p>
            <a:pPr algn="just" rtl="1">
              <a:buFont typeface="Wingdings" pitchFamily="2" charset="2"/>
              <a:buChar char="§"/>
            </a:pPr>
            <a:r>
              <a:rPr lang="fa-IR" b="1" dirty="0" smtClean="0">
                <a:cs typeface="B Zar" pitchFamily="2" charset="-78"/>
              </a:rPr>
              <a:t>معماري </a:t>
            </a:r>
            <a:r>
              <a:rPr lang="fa-IR" b="1" dirty="0">
                <a:cs typeface="B Zar" pitchFamily="2" charset="-78"/>
              </a:rPr>
              <a:t>اطلاعات</a:t>
            </a:r>
            <a:endParaRPr lang="en-US" dirty="0">
              <a:cs typeface="B Zar" pitchFamily="2" charset="-78"/>
            </a:endParaRPr>
          </a:p>
          <a:p>
            <a:pPr algn="just" rtl="1">
              <a:buFont typeface="Wingdings" pitchFamily="2" charset="2"/>
              <a:buChar char="ü"/>
            </a:pPr>
            <a:r>
              <a:rPr lang="fa-IR" dirty="0" smtClean="0">
                <a:cs typeface="B Zar" pitchFamily="2" charset="-78"/>
              </a:rPr>
              <a:t>تعیین نيازهاي </a:t>
            </a:r>
            <a:r>
              <a:rPr lang="fa-IR" dirty="0">
                <a:cs typeface="B Zar" pitchFamily="2" charset="-78"/>
              </a:rPr>
              <a:t>اطلاعاتي سطح بالاي سازمان </a:t>
            </a:r>
            <a:r>
              <a:rPr lang="fa-IR" dirty="0" smtClean="0">
                <a:cs typeface="B Zar" pitchFamily="2" charset="-78"/>
              </a:rPr>
              <a:t>درقالب </a:t>
            </a:r>
            <a:r>
              <a:rPr lang="fa-IR" dirty="0">
                <a:cs typeface="B Zar" pitchFamily="2" charset="-78"/>
              </a:rPr>
              <a:t>راهبرد فناوري اطلاعات </a:t>
            </a:r>
            <a:endParaRPr lang="fa-IR" dirty="0" smtClean="0">
              <a:cs typeface="B Zar" pitchFamily="2" charset="-78"/>
            </a:endParaRPr>
          </a:p>
          <a:p>
            <a:pPr algn="just" rtl="1">
              <a:buFont typeface="Wingdings" pitchFamily="2" charset="2"/>
              <a:buChar char="§"/>
            </a:pPr>
            <a:r>
              <a:rPr lang="fa-IR" b="1" dirty="0" smtClean="0">
                <a:cs typeface="B Zar" pitchFamily="2" charset="-78"/>
              </a:rPr>
              <a:t>معماري </a:t>
            </a:r>
            <a:r>
              <a:rPr lang="fa-IR" b="1" dirty="0">
                <a:cs typeface="B Zar" pitchFamily="2" charset="-78"/>
              </a:rPr>
              <a:t>دانش</a:t>
            </a:r>
            <a:endParaRPr lang="en-US" dirty="0">
              <a:cs typeface="B Zar" pitchFamily="2" charset="-78"/>
            </a:endParaRPr>
          </a:p>
          <a:p>
            <a:pPr algn="just" rtl="1">
              <a:buFont typeface="Wingdings" pitchFamily="2" charset="2"/>
              <a:buChar char="ü"/>
            </a:pPr>
            <a:r>
              <a:rPr lang="fa-IR" dirty="0">
                <a:cs typeface="B Zar" pitchFamily="2" charset="-78"/>
              </a:rPr>
              <a:t> مکان و نحوه کسب و انتقال دانش سازمان </a:t>
            </a:r>
            <a:endParaRPr lang="en-US" dirty="0">
              <a:cs typeface="B Zar" pitchFamily="2" charset="-78"/>
            </a:endParaRPr>
          </a:p>
          <a:p>
            <a:pPr algn="just" rtl="1">
              <a:buFont typeface="Wingdings" pitchFamily="2" charset="2"/>
              <a:buChar char="§"/>
            </a:pPr>
            <a:r>
              <a:rPr lang="fa-IR" b="1" dirty="0" smtClean="0">
                <a:cs typeface="B Zar" pitchFamily="2" charset="-78"/>
              </a:rPr>
              <a:t>معماري </a:t>
            </a:r>
            <a:r>
              <a:rPr lang="fa-IR" b="1" dirty="0">
                <a:cs typeface="B Zar" pitchFamily="2" charset="-78"/>
              </a:rPr>
              <a:t>داده ها</a:t>
            </a:r>
            <a:endParaRPr lang="en-US" dirty="0">
              <a:cs typeface="B Zar" pitchFamily="2" charset="-78"/>
            </a:endParaRPr>
          </a:p>
          <a:p>
            <a:pPr algn="just" rtl="1">
              <a:buFont typeface="Wingdings" pitchFamily="2" charset="2"/>
              <a:buChar char="ü"/>
            </a:pPr>
            <a:r>
              <a:rPr lang="fa-IR" dirty="0" smtClean="0">
                <a:cs typeface="B Zar" pitchFamily="2" charset="-78"/>
              </a:rPr>
              <a:t>چگونگی جمع </a:t>
            </a:r>
            <a:r>
              <a:rPr lang="fa-IR" dirty="0">
                <a:cs typeface="B Zar" pitchFamily="2" charset="-78"/>
              </a:rPr>
              <a:t>آوري، پردازش، ذخيره سازي و توزيع </a:t>
            </a:r>
            <a:r>
              <a:rPr lang="fa-IR" dirty="0" smtClean="0">
                <a:cs typeface="B Zar" pitchFamily="2" charset="-78"/>
              </a:rPr>
              <a:t> داده ها برای استفاده در خواسته </a:t>
            </a:r>
            <a:r>
              <a:rPr lang="fa-IR" dirty="0">
                <a:cs typeface="B Zar" pitchFamily="2" charset="-78"/>
              </a:rPr>
              <a:t>هاي معماري کسب و </a:t>
            </a:r>
            <a:r>
              <a:rPr lang="fa-IR" dirty="0" smtClean="0">
                <a:cs typeface="B Zar" pitchFamily="2" charset="-78"/>
              </a:rPr>
              <a:t>کار</a:t>
            </a:r>
            <a:endParaRPr lang="en-US" dirty="0">
              <a:cs typeface="B Zar" pitchFamily="2" charset="-78"/>
            </a:endParaRPr>
          </a:p>
        </p:txBody>
      </p:sp>
    </p:spTree>
    <p:extLst>
      <p:ext uri="{BB962C8B-B14F-4D97-AF65-F5344CB8AC3E}">
        <p14:creationId xmlns:p14="http://schemas.microsoft.com/office/powerpoint/2010/main" val="20065376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solidFill>
                  <a:schemeClr val="accent5">
                    <a:lumMod val="75000"/>
                  </a:schemeClr>
                </a:solidFill>
                <a:effectLst>
                  <a:outerShdw blurRad="38100" dist="38100" dir="2700000" algn="tl">
                    <a:srgbClr val="000000">
                      <a:alpha val="43137"/>
                    </a:srgbClr>
                  </a:outerShdw>
                </a:effectLst>
                <a:cs typeface="B Zar" pitchFamily="2" charset="-78"/>
              </a:rPr>
              <a:t>فرآيند تبدیل دانش </a:t>
            </a:r>
            <a:endParaRPr lang="en-US" b="1" dirty="0">
              <a:solidFill>
                <a:schemeClr val="accent5">
                  <a:lumMod val="75000"/>
                </a:schemeClr>
              </a:solidFill>
              <a:effectLst>
                <a:outerShdw blurRad="38100" dist="38100" dir="2700000" algn="tl">
                  <a:srgbClr val="000000">
                    <a:alpha val="43137"/>
                  </a:srgbClr>
                </a:outerShdw>
              </a:effectLst>
              <a:cs typeface="B Zar" pitchFamily="2" charset="-78"/>
            </a:endParaRPr>
          </a:p>
        </p:txBody>
      </p:sp>
      <p:sp>
        <p:nvSpPr>
          <p:cNvPr id="3" name="Content Placeholder 2"/>
          <p:cNvSpPr>
            <a:spLocks noGrp="1"/>
          </p:cNvSpPr>
          <p:nvPr>
            <p:ph idx="1"/>
          </p:nvPr>
        </p:nvSpPr>
        <p:spPr/>
        <p:txBody>
          <a:bodyPr>
            <a:normAutofit fontScale="92500" lnSpcReduction="20000"/>
          </a:bodyPr>
          <a:lstStyle/>
          <a:p>
            <a:pPr algn="r" rtl="1">
              <a:buFont typeface="Wingdings" pitchFamily="2" charset="2"/>
              <a:buChar char="q"/>
            </a:pPr>
            <a:r>
              <a:rPr lang="fa-IR" sz="3800" b="1" dirty="0">
                <a:cs typeface="B Zar" pitchFamily="2" charset="-78"/>
              </a:rPr>
              <a:t>اجتماعي كردن </a:t>
            </a:r>
            <a:endParaRPr lang="en-US" sz="3800" dirty="0">
              <a:cs typeface="B Zar" pitchFamily="2" charset="-78"/>
            </a:endParaRPr>
          </a:p>
          <a:p>
            <a:pPr algn="r" rtl="1">
              <a:buFont typeface="Wingdings" pitchFamily="2" charset="2"/>
              <a:buChar char="§"/>
            </a:pPr>
            <a:r>
              <a:rPr lang="fa-IR" dirty="0">
                <a:cs typeface="B Zar" pitchFamily="2" charset="-78"/>
              </a:rPr>
              <a:t>فرايند تشريك و تسهيم دانش ضمني بين افراد سازمان </a:t>
            </a:r>
            <a:endParaRPr lang="fa-IR" dirty="0" smtClean="0">
              <a:cs typeface="B Zar" pitchFamily="2" charset="-78"/>
            </a:endParaRPr>
          </a:p>
          <a:p>
            <a:pPr algn="r" rtl="1">
              <a:buFont typeface="Wingdings" pitchFamily="2" charset="2"/>
              <a:buChar char="q"/>
            </a:pPr>
            <a:r>
              <a:rPr lang="fa-IR" sz="3800" b="1" dirty="0">
                <a:cs typeface="B Zar" pitchFamily="2" charset="-78"/>
              </a:rPr>
              <a:t>بيروني سازي </a:t>
            </a:r>
            <a:endParaRPr lang="en-US" sz="3800" dirty="0">
              <a:cs typeface="B Zar" pitchFamily="2" charset="-78"/>
            </a:endParaRPr>
          </a:p>
          <a:p>
            <a:pPr algn="r" rtl="1">
              <a:buFont typeface="Wingdings" pitchFamily="2" charset="2"/>
              <a:buChar char="§"/>
            </a:pPr>
            <a:r>
              <a:rPr lang="fa-IR" dirty="0" smtClean="0">
                <a:cs typeface="B Zar" pitchFamily="2" charset="-78"/>
              </a:rPr>
              <a:t>بيان </a:t>
            </a:r>
            <a:r>
              <a:rPr lang="fa-IR" dirty="0">
                <a:cs typeface="B Zar" pitchFamily="2" charset="-78"/>
              </a:rPr>
              <a:t>و ارائه دانش ضمني و انتقال آن به </a:t>
            </a:r>
            <a:r>
              <a:rPr lang="fa-IR" dirty="0" smtClean="0">
                <a:cs typeface="B Zar" pitchFamily="2" charset="-78"/>
              </a:rPr>
              <a:t>اشكال قابل </a:t>
            </a:r>
            <a:r>
              <a:rPr lang="fa-IR" dirty="0">
                <a:cs typeface="B Zar" pitchFamily="2" charset="-78"/>
              </a:rPr>
              <a:t>فهم </a:t>
            </a:r>
            <a:r>
              <a:rPr lang="fa-IR" dirty="0" smtClean="0">
                <a:cs typeface="B Zar" pitchFamily="2" charset="-78"/>
              </a:rPr>
              <a:t>براي </a:t>
            </a:r>
            <a:r>
              <a:rPr lang="fa-IR" dirty="0">
                <a:cs typeface="B Zar" pitchFamily="2" charset="-78"/>
              </a:rPr>
              <a:t>ديگران </a:t>
            </a:r>
            <a:endParaRPr lang="fa-IR" dirty="0" smtClean="0">
              <a:cs typeface="B Zar" pitchFamily="2" charset="-78"/>
            </a:endParaRPr>
          </a:p>
          <a:p>
            <a:pPr algn="r" rtl="1">
              <a:buFont typeface="Wingdings" pitchFamily="2" charset="2"/>
              <a:buChar char="q"/>
            </a:pPr>
            <a:r>
              <a:rPr lang="fa-IR" sz="3800" b="1" dirty="0">
                <a:cs typeface="B Zar" pitchFamily="2" charset="-78"/>
              </a:rPr>
              <a:t>تركيب </a:t>
            </a:r>
            <a:endParaRPr lang="en-US" sz="3800" dirty="0">
              <a:cs typeface="B Zar" pitchFamily="2" charset="-78"/>
            </a:endParaRPr>
          </a:p>
          <a:p>
            <a:pPr algn="r" rtl="1">
              <a:buFont typeface="Wingdings" pitchFamily="2" charset="2"/>
              <a:buChar char="§"/>
            </a:pPr>
            <a:r>
              <a:rPr lang="fa-IR" dirty="0" smtClean="0">
                <a:cs typeface="B Zar" pitchFamily="2" charset="-78"/>
              </a:rPr>
              <a:t>خلق و توسعه دانش جدید از طريق ترکیب دانش </a:t>
            </a:r>
            <a:r>
              <a:rPr lang="fa-IR" dirty="0">
                <a:cs typeface="B Zar" pitchFamily="2" charset="-78"/>
              </a:rPr>
              <a:t>اجتماعي </a:t>
            </a:r>
            <a:r>
              <a:rPr lang="fa-IR" dirty="0" smtClean="0">
                <a:cs typeface="B Zar" pitchFamily="2" charset="-78"/>
              </a:rPr>
              <a:t>و بيروني </a:t>
            </a:r>
            <a:r>
              <a:rPr lang="fa-IR" dirty="0">
                <a:cs typeface="B Zar" pitchFamily="2" charset="-78"/>
              </a:rPr>
              <a:t>سازي </a:t>
            </a:r>
            <a:r>
              <a:rPr lang="fa-IR" dirty="0" smtClean="0">
                <a:cs typeface="B Zar" pitchFamily="2" charset="-78"/>
              </a:rPr>
              <a:t>شده</a:t>
            </a:r>
          </a:p>
          <a:p>
            <a:pPr algn="r" rtl="1">
              <a:buFont typeface="Wingdings" pitchFamily="2" charset="2"/>
              <a:buChar char="q"/>
            </a:pPr>
            <a:r>
              <a:rPr lang="fa-IR" sz="3800" b="1" dirty="0">
                <a:cs typeface="B Zar" pitchFamily="2" charset="-78"/>
              </a:rPr>
              <a:t>دروني‌سازي </a:t>
            </a:r>
            <a:endParaRPr lang="en-US" sz="3800" dirty="0">
              <a:cs typeface="B Zar" pitchFamily="2" charset="-78"/>
            </a:endParaRPr>
          </a:p>
          <a:p>
            <a:pPr algn="r" rtl="1">
              <a:buFont typeface="Wingdings" pitchFamily="2" charset="2"/>
              <a:buChar char="§"/>
            </a:pPr>
            <a:r>
              <a:rPr lang="fa-IR" dirty="0">
                <a:cs typeface="B Zar" pitchFamily="2" charset="-78"/>
              </a:rPr>
              <a:t> تبديل دانش صريح ايجاد شده جديد به دانش ضمني در درون فرد</a:t>
            </a:r>
            <a:endParaRPr lang="en-US" dirty="0">
              <a:cs typeface="B Zar" pitchFamily="2" charset="-78"/>
            </a:endParaRPr>
          </a:p>
        </p:txBody>
      </p:sp>
    </p:spTree>
    <p:extLst>
      <p:ext uri="{BB962C8B-B14F-4D97-AF65-F5344CB8AC3E}">
        <p14:creationId xmlns:p14="http://schemas.microsoft.com/office/powerpoint/2010/main" val="2335680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solidFill>
                  <a:schemeClr val="accent5">
                    <a:lumMod val="75000"/>
                  </a:schemeClr>
                </a:solidFill>
                <a:effectLst>
                  <a:outerShdw blurRad="38100" dist="38100" dir="2700000" algn="tl">
                    <a:srgbClr val="000000">
                      <a:alpha val="43137"/>
                    </a:srgbClr>
                  </a:outerShdw>
                </a:effectLst>
                <a:cs typeface="B Zar" pitchFamily="2" charset="-78"/>
              </a:rPr>
              <a:t>مدل تبادل دانش</a:t>
            </a:r>
            <a:endParaRPr lang="en-US" b="1" dirty="0">
              <a:solidFill>
                <a:schemeClr val="accent5">
                  <a:lumMod val="75000"/>
                </a:schemeClr>
              </a:solidFill>
              <a:effectLst>
                <a:outerShdw blurRad="38100" dist="38100" dir="2700000" algn="tl">
                  <a:srgbClr val="000000">
                    <a:alpha val="43137"/>
                  </a:srgbClr>
                </a:outerShdw>
              </a:effectLst>
              <a:cs typeface="B Zar" pitchFamily="2" charset="-78"/>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752600"/>
            <a:ext cx="84582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5462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1563</TotalTime>
  <Words>1573</Words>
  <Application>Microsoft Office PowerPoint</Application>
  <PresentationFormat>On-screen Show (4:3)</PresentationFormat>
  <Paragraphs>246</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روشها ی موثر در استقرار مديريت دانش</vt:lpstr>
      <vt:lpstr>عوامل موثر بر مديريت دانش</vt:lpstr>
      <vt:lpstr>عوامل موثر بر مديريت دانش منابع انساني </vt:lpstr>
      <vt:lpstr>عوامل موثر بر مديريت دانش  فناوری اطلاعات</vt:lpstr>
      <vt:lpstr>عوامل موثر بر مديريت دانش  معماري سازماني براي مديريت دانش</vt:lpstr>
      <vt:lpstr>فرآيند تبدیل دانش </vt:lpstr>
      <vt:lpstr>مدل تبادل دانش</vt:lpstr>
      <vt:lpstr>فرايند كشف دانش از پايگاه داده</vt:lpstr>
      <vt:lpstr>مراحل فرایند استخراج دانش از داده ها</vt:lpstr>
      <vt:lpstr>مراحل فرایند استخراج دانش از داده ها</vt:lpstr>
      <vt:lpstr>ابعاد فراساختاري دراستقرارمديريت دانش</vt:lpstr>
      <vt:lpstr>ابعاد استقرار مديريت دانش در سازمان</vt:lpstr>
      <vt:lpstr>ساختار سازماني</vt:lpstr>
      <vt:lpstr>فرهنگ سازماني</vt:lpstr>
      <vt:lpstr>تكنولوژي اطلاعاتي</vt:lpstr>
      <vt:lpstr>PowerPoint Presentation</vt:lpstr>
      <vt:lpstr>PowerPoint Presentation</vt:lpstr>
      <vt:lpstr>ضرورت و اهمیت مدیریت دانش در بخش دولتی</vt:lpstr>
      <vt:lpstr>چارچوبی برای مدیریت دانش در سازمان های دولتی</vt:lpstr>
      <vt:lpstr>براي مشخص شدن مفهوم به يك مثال عيني در يك سازمان دولتي با توجه به هرم دانش اكتفا مي‌كنيم</vt:lpstr>
      <vt:lpstr>PowerPoint Presentation</vt:lpstr>
      <vt:lpstr>گام های پیاده سازی مدیریت دانش در سازمانهای دولتی</vt:lpstr>
      <vt:lpstr>گام نخست: شناخت ويژگي‌هاي سازمان با نگاه مديريت دانش</vt:lpstr>
      <vt:lpstr>گام دوم: شناسايي مشكلات اصلي</vt:lpstr>
      <vt:lpstr>گام سوم: نگاه جدي به مديريت تغيير </vt:lpstr>
      <vt:lpstr>گام سوم: نگاه جدي به مديريت تغيير</vt:lpstr>
      <vt:lpstr>تعريف طرح‌هاي زيرساختي در كنار اقدامات زود بازده</vt:lpstr>
      <vt:lpstr>گام چهارم: ايجاد تصوير كلي و تعريف اقدامات و برنامه‌ها </vt:lpstr>
      <vt:lpstr>گام چهارم: ايجاد تصوير كلي و تعريف اقدامات و برنامه‌ها</vt:lpstr>
      <vt:lpstr>گام پنجم: راه‌اندازي پايلوت</vt:lpstr>
      <vt:lpstr>گام ششم: دريافت بازخور و اصلاح</vt:lpstr>
      <vt:lpstr>با سپاس از حسن توجه شما</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HP</cp:lastModifiedBy>
  <cp:revision>45</cp:revision>
  <dcterms:created xsi:type="dcterms:W3CDTF">2006-08-16T00:00:00Z</dcterms:created>
  <dcterms:modified xsi:type="dcterms:W3CDTF">2014-01-05T15:00:16Z</dcterms:modified>
</cp:coreProperties>
</file>