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85" r:id="rId2"/>
    <p:sldId id="292" r:id="rId3"/>
    <p:sldId id="293" r:id="rId4"/>
    <p:sldId id="259" r:id="rId5"/>
    <p:sldId id="260" r:id="rId6"/>
    <p:sldId id="290" r:id="rId7"/>
    <p:sldId id="291" r:id="rId8"/>
    <p:sldId id="261" r:id="rId9"/>
    <p:sldId id="262" r:id="rId10"/>
    <p:sldId id="294" r:id="rId11"/>
    <p:sldId id="263" r:id="rId12"/>
    <p:sldId id="264" r:id="rId13"/>
    <p:sldId id="265" r:id="rId14"/>
    <p:sldId id="266" r:id="rId15"/>
    <p:sldId id="267" r:id="rId16"/>
    <p:sldId id="270" r:id="rId17"/>
    <p:sldId id="271" r:id="rId18"/>
    <p:sldId id="269" r:id="rId19"/>
    <p:sldId id="27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0" d="100"/>
          <a:sy n="60" d="100"/>
        </p:scale>
        <p:origin x="-157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18AD15-2285-42A9-8F80-C64B21C75CB9}" type="doc">
      <dgm:prSet loTypeId="urn:microsoft.com/office/officeart/2005/8/layout/process4" loCatId="process" qsTypeId="urn:microsoft.com/office/officeart/2005/8/quickstyle/3d2" qsCatId="3D" csTypeId="urn:microsoft.com/office/officeart/2005/8/colors/colorful4" csCatId="colorful" phldr="1"/>
      <dgm:spPr/>
    </dgm:pt>
    <dgm:pt modelId="{444FD0DE-BDDD-4DA7-92C6-F4561F215FE0}">
      <dgm:prSet phldrT="[Text]" custT="1"/>
      <dgm:spPr/>
      <dgm:t>
        <a:bodyPr/>
        <a:lstStyle/>
        <a:p>
          <a:r>
            <a:rPr lang="fa-IR" sz="36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اهمیت و ضرورت</a:t>
          </a:r>
          <a:endParaRPr lang="en-US" sz="36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4B660AD6-36D2-43DA-A3E2-0CCE96A1881F}" type="parTrans" cxnId="{49A8B436-EC6B-4243-8350-BBB12C54CAF2}">
      <dgm:prSet/>
      <dgm:spPr/>
      <dgm:t>
        <a:bodyPr/>
        <a:lstStyle/>
        <a:p>
          <a:endParaRPr lang="en-US"/>
        </a:p>
      </dgm:t>
    </dgm:pt>
    <dgm:pt modelId="{5CF1C19A-9969-4D8B-8CFC-07B83BCD8961}" type="sibTrans" cxnId="{49A8B436-EC6B-4243-8350-BBB12C54CAF2}">
      <dgm:prSet/>
      <dgm:spPr/>
      <dgm:t>
        <a:bodyPr/>
        <a:lstStyle/>
        <a:p>
          <a:endParaRPr lang="en-US"/>
        </a:p>
      </dgm:t>
    </dgm:pt>
    <dgm:pt modelId="{7436BB6A-6286-4D14-A5C5-4C004591B2D2}">
      <dgm:prSet phldrT="[Text]" custT="1"/>
      <dgm:spPr/>
      <dgm:t>
        <a:bodyPr/>
        <a:lstStyle/>
        <a:p>
          <a:r>
            <a:rPr lang="fa-IR" sz="36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سلسله مراتب دانش</a:t>
          </a:r>
          <a:endParaRPr lang="en-US" sz="36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86603D14-1DD1-4226-959D-CFDA59E6FAE3}" type="parTrans" cxnId="{A4707676-FF2D-4DD7-A4E9-0E7F0A56AED3}">
      <dgm:prSet/>
      <dgm:spPr/>
      <dgm:t>
        <a:bodyPr/>
        <a:lstStyle/>
        <a:p>
          <a:endParaRPr lang="en-US"/>
        </a:p>
      </dgm:t>
    </dgm:pt>
    <dgm:pt modelId="{BB161043-86FA-4952-8C52-1CAF52D45D4B}" type="sibTrans" cxnId="{A4707676-FF2D-4DD7-A4E9-0E7F0A56AED3}">
      <dgm:prSet/>
      <dgm:spPr/>
      <dgm:t>
        <a:bodyPr/>
        <a:lstStyle/>
        <a:p>
          <a:endParaRPr lang="en-US"/>
        </a:p>
      </dgm:t>
    </dgm:pt>
    <dgm:pt modelId="{03FFBBFB-7491-4A5A-BF6B-CFDEF690C976}">
      <dgm:prSet phldrT="[Text]" custT="1"/>
      <dgm:spPr/>
      <dgm:t>
        <a:bodyPr/>
        <a:lstStyle/>
        <a:p>
          <a:r>
            <a:rPr lang="fa-IR" sz="36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مدیریت زنجیره دانش</a:t>
          </a:r>
          <a:endParaRPr lang="en-US" sz="36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674DFB7B-53CD-46C6-B797-1E437040D5ED}" type="parTrans" cxnId="{AC8BF4EB-20CA-4BCC-8334-F353EAEE986C}">
      <dgm:prSet/>
      <dgm:spPr/>
      <dgm:t>
        <a:bodyPr/>
        <a:lstStyle/>
        <a:p>
          <a:endParaRPr lang="en-US"/>
        </a:p>
      </dgm:t>
    </dgm:pt>
    <dgm:pt modelId="{7A6FD08A-D61D-488E-B82C-8EB54C022362}" type="sibTrans" cxnId="{AC8BF4EB-20CA-4BCC-8334-F353EAEE986C}">
      <dgm:prSet/>
      <dgm:spPr/>
      <dgm:t>
        <a:bodyPr/>
        <a:lstStyle/>
        <a:p>
          <a:endParaRPr lang="en-US"/>
        </a:p>
      </dgm:t>
    </dgm:pt>
    <dgm:pt modelId="{5D32541B-BEA8-4C2C-B7F8-DEBD12F09ACE}">
      <dgm:prSet phldrT="[Text]" custT="1"/>
      <dgm:spPr/>
      <dgm:t>
        <a:bodyPr/>
        <a:lstStyle/>
        <a:p>
          <a:r>
            <a:rPr lang="fa-IR" sz="36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فرایند مدیریت دانش</a:t>
          </a:r>
          <a:endParaRPr lang="en-US" sz="36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181F56B3-4A73-4DAC-87CC-2E2CA9AE575F}" type="parTrans" cxnId="{9AED9009-D135-4E6F-9116-FAA2FF651D56}">
      <dgm:prSet/>
      <dgm:spPr/>
      <dgm:t>
        <a:bodyPr/>
        <a:lstStyle/>
        <a:p>
          <a:endParaRPr lang="en-US"/>
        </a:p>
      </dgm:t>
    </dgm:pt>
    <dgm:pt modelId="{9589941F-07F2-49FA-8AE8-7B3D72244C5D}" type="sibTrans" cxnId="{9AED9009-D135-4E6F-9116-FAA2FF651D56}">
      <dgm:prSet/>
      <dgm:spPr/>
      <dgm:t>
        <a:bodyPr/>
        <a:lstStyle/>
        <a:p>
          <a:endParaRPr lang="en-US"/>
        </a:p>
      </dgm:t>
    </dgm:pt>
    <dgm:pt modelId="{15994770-0CC2-4417-9FBB-953B88D43A5E}">
      <dgm:prSet phldrT="[Text]" custT="1"/>
      <dgm:spPr/>
      <dgm:t>
        <a:bodyPr/>
        <a:lstStyle/>
        <a:p>
          <a:r>
            <a:rPr lang="fa-IR" sz="36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انواع دانش</a:t>
          </a:r>
          <a:endParaRPr lang="en-US" sz="36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0B95C978-7968-4060-94A2-D84041BD16B3}" type="parTrans" cxnId="{9A3ED8CA-82C7-4873-9C3C-2809135A7D4B}">
      <dgm:prSet/>
      <dgm:spPr/>
      <dgm:t>
        <a:bodyPr/>
        <a:lstStyle/>
        <a:p>
          <a:endParaRPr lang="en-US"/>
        </a:p>
      </dgm:t>
    </dgm:pt>
    <dgm:pt modelId="{A51E1CF2-1608-479F-8910-22B8D198C01D}" type="sibTrans" cxnId="{9A3ED8CA-82C7-4873-9C3C-2809135A7D4B}">
      <dgm:prSet/>
      <dgm:spPr/>
      <dgm:t>
        <a:bodyPr/>
        <a:lstStyle/>
        <a:p>
          <a:endParaRPr lang="en-US"/>
        </a:p>
      </dgm:t>
    </dgm:pt>
    <dgm:pt modelId="{30FD7BC7-0969-4B99-8199-740E3DC403B5}">
      <dgm:prSet phldrT="[Text]" custT="1"/>
      <dgm:spPr/>
      <dgm:t>
        <a:bodyPr/>
        <a:lstStyle/>
        <a:p>
          <a:r>
            <a:rPr lang="fa-IR" sz="36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انواع پروژه های مدیریت دانش</a:t>
          </a:r>
          <a:endParaRPr lang="en-US" sz="36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17A88ABA-96FF-4BE4-A9DC-D63CBCB65BA7}" type="parTrans" cxnId="{CC69046A-9D00-4B89-BF31-B33C84FB0251}">
      <dgm:prSet/>
      <dgm:spPr/>
      <dgm:t>
        <a:bodyPr/>
        <a:lstStyle/>
        <a:p>
          <a:endParaRPr lang="en-US"/>
        </a:p>
      </dgm:t>
    </dgm:pt>
    <dgm:pt modelId="{87E54DD5-2D42-472D-9451-F97D66CF3D3B}" type="sibTrans" cxnId="{CC69046A-9D00-4B89-BF31-B33C84FB0251}">
      <dgm:prSet/>
      <dgm:spPr/>
      <dgm:t>
        <a:bodyPr/>
        <a:lstStyle/>
        <a:p>
          <a:endParaRPr lang="en-US"/>
        </a:p>
      </dgm:t>
    </dgm:pt>
    <dgm:pt modelId="{4ED2FFD4-7AC2-465B-B95D-DE89C00889C6}">
      <dgm:prSet phldrT="[Text]" custT="1"/>
      <dgm:spPr/>
      <dgm:t>
        <a:bodyPr/>
        <a:lstStyle/>
        <a:p>
          <a:r>
            <a:rPr lang="fa-IR" sz="36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تعریف مدیریت دانش و اهداف آن</a:t>
          </a:r>
          <a:endParaRPr lang="en-US" sz="36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06679501-A05D-4E28-9392-084B5E716D2B}" type="parTrans" cxnId="{DC1B79AA-01C0-4C95-B293-B54088387969}">
      <dgm:prSet/>
      <dgm:spPr/>
      <dgm:t>
        <a:bodyPr/>
        <a:lstStyle/>
        <a:p>
          <a:endParaRPr lang="en-US"/>
        </a:p>
      </dgm:t>
    </dgm:pt>
    <dgm:pt modelId="{AED69198-B01F-4546-9CA5-6A27E37E870E}" type="sibTrans" cxnId="{DC1B79AA-01C0-4C95-B293-B54088387969}">
      <dgm:prSet/>
      <dgm:spPr/>
      <dgm:t>
        <a:bodyPr/>
        <a:lstStyle/>
        <a:p>
          <a:endParaRPr lang="en-US"/>
        </a:p>
      </dgm:t>
    </dgm:pt>
    <dgm:pt modelId="{830CCFB2-F4F0-4673-B9C3-6D126A9E80EB}" type="pres">
      <dgm:prSet presAssocID="{8A18AD15-2285-42A9-8F80-C64B21C75CB9}" presName="Name0" presStyleCnt="0">
        <dgm:presLayoutVars>
          <dgm:dir/>
          <dgm:animLvl val="lvl"/>
          <dgm:resizeHandles val="exact"/>
        </dgm:presLayoutVars>
      </dgm:prSet>
      <dgm:spPr/>
    </dgm:pt>
    <dgm:pt modelId="{78D9DAF2-ABB9-4F67-BB5C-A9946D4E2AF0}" type="pres">
      <dgm:prSet presAssocID="{5D32541B-BEA8-4C2C-B7F8-DEBD12F09ACE}" presName="boxAndChildren" presStyleCnt="0"/>
      <dgm:spPr/>
    </dgm:pt>
    <dgm:pt modelId="{B198F3D6-1FA2-46F0-9945-A72C1934E87D}" type="pres">
      <dgm:prSet presAssocID="{5D32541B-BEA8-4C2C-B7F8-DEBD12F09ACE}" presName="parentTextBox" presStyleLbl="node1" presStyleIdx="0" presStyleCnt="7"/>
      <dgm:spPr/>
      <dgm:t>
        <a:bodyPr/>
        <a:lstStyle/>
        <a:p>
          <a:endParaRPr lang="en-US"/>
        </a:p>
      </dgm:t>
    </dgm:pt>
    <dgm:pt modelId="{2850AFD2-34E4-4497-9FDE-20FB96EF5C12}" type="pres">
      <dgm:prSet presAssocID="{87E54DD5-2D42-472D-9451-F97D66CF3D3B}" presName="sp" presStyleCnt="0"/>
      <dgm:spPr/>
    </dgm:pt>
    <dgm:pt modelId="{CACD0C3F-A70E-44D1-9AFF-CABE16AE72E4}" type="pres">
      <dgm:prSet presAssocID="{30FD7BC7-0969-4B99-8199-740E3DC403B5}" presName="arrowAndChildren" presStyleCnt="0"/>
      <dgm:spPr/>
    </dgm:pt>
    <dgm:pt modelId="{F1EAB498-94FF-4F21-9497-7DD887D0D722}" type="pres">
      <dgm:prSet presAssocID="{30FD7BC7-0969-4B99-8199-740E3DC403B5}" presName="parentTextArrow" presStyleLbl="node1" presStyleIdx="1" presStyleCnt="7"/>
      <dgm:spPr/>
      <dgm:t>
        <a:bodyPr/>
        <a:lstStyle/>
        <a:p>
          <a:endParaRPr lang="en-US"/>
        </a:p>
      </dgm:t>
    </dgm:pt>
    <dgm:pt modelId="{E6FF019F-FE9E-46AE-9534-F527F865F8D6}" type="pres">
      <dgm:prSet presAssocID="{AED69198-B01F-4546-9CA5-6A27E37E870E}" presName="sp" presStyleCnt="0"/>
      <dgm:spPr/>
    </dgm:pt>
    <dgm:pt modelId="{09E1634E-118B-4034-998F-C236E6BB3C2D}" type="pres">
      <dgm:prSet presAssocID="{4ED2FFD4-7AC2-465B-B95D-DE89C00889C6}" presName="arrowAndChildren" presStyleCnt="0"/>
      <dgm:spPr/>
    </dgm:pt>
    <dgm:pt modelId="{B714A21E-0BA4-43AC-83BB-80A6CF6D7274}" type="pres">
      <dgm:prSet presAssocID="{4ED2FFD4-7AC2-465B-B95D-DE89C00889C6}" presName="parentTextArrow" presStyleLbl="node1" presStyleIdx="2" presStyleCnt="7"/>
      <dgm:spPr/>
      <dgm:t>
        <a:bodyPr/>
        <a:lstStyle/>
        <a:p>
          <a:endParaRPr lang="en-US"/>
        </a:p>
      </dgm:t>
    </dgm:pt>
    <dgm:pt modelId="{8D344EA1-A543-4E5B-B718-9400B62D8623}" type="pres">
      <dgm:prSet presAssocID="{A51E1CF2-1608-479F-8910-22B8D198C01D}" presName="sp" presStyleCnt="0"/>
      <dgm:spPr/>
    </dgm:pt>
    <dgm:pt modelId="{98713659-7344-4498-814C-95369C78B96D}" type="pres">
      <dgm:prSet presAssocID="{15994770-0CC2-4417-9FBB-953B88D43A5E}" presName="arrowAndChildren" presStyleCnt="0"/>
      <dgm:spPr/>
    </dgm:pt>
    <dgm:pt modelId="{0D5853B8-DE33-480B-AE2F-4E51EB74CA29}" type="pres">
      <dgm:prSet presAssocID="{15994770-0CC2-4417-9FBB-953B88D43A5E}" presName="parentTextArrow" presStyleLbl="node1" presStyleIdx="3" presStyleCnt="7"/>
      <dgm:spPr/>
      <dgm:t>
        <a:bodyPr/>
        <a:lstStyle/>
        <a:p>
          <a:endParaRPr lang="en-US"/>
        </a:p>
      </dgm:t>
    </dgm:pt>
    <dgm:pt modelId="{5C1FC43B-7F05-42CC-B1C2-806962678AC8}" type="pres">
      <dgm:prSet presAssocID="{7A6FD08A-D61D-488E-B82C-8EB54C022362}" presName="sp" presStyleCnt="0"/>
      <dgm:spPr/>
    </dgm:pt>
    <dgm:pt modelId="{3E2A8653-9B77-43AF-AC78-602EEE6CE507}" type="pres">
      <dgm:prSet presAssocID="{03FFBBFB-7491-4A5A-BF6B-CFDEF690C976}" presName="arrowAndChildren" presStyleCnt="0"/>
      <dgm:spPr/>
    </dgm:pt>
    <dgm:pt modelId="{9908E508-AB5A-4410-A88E-A4511302F90B}" type="pres">
      <dgm:prSet presAssocID="{03FFBBFB-7491-4A5A-BF6B-CFDEF690C976}" presName="parentTextArrow" presStyleLbl="node1" presStyleIdx="4" presStyleCnt="7"/>
      <dgm:spPr/>
      <dgm:t>
        <a:bodyPr/>
        <a:lstStyle/>
        <a:p>
          <a:endParaRPr lang="en-US"/>
        </a:p>
      </dgm:t>
    </dgm:pt>
    <dgm:pt modelId="{B273ECE1-859E-425D-B1EB-87D960D218CF}" type="pres">
      <dgm:prSet presAssocID="{BB161043-86FA-4952-8C52-1CAF52D45D4B}" presName="sp" presStyleCnt="0"/>
      <dgm:spPr/>
    </dgm:pt>
    <dgm:pt modelId="{EED6D6E3-7118-40D4-AF25-5F87E14ED504}" type="pres">
      <dgm:prSet presAssocID="{7436BB6A-6286-4D14-A5C5-4C004591B2D2}" presName="arrowAndChildren" presStyleCnt="0"/>
      <dgm:spPr/>
    </dgm:pt>
    <dgm:pt modelId="{CDE2E274-4642-4B86-A6D9-FB27165BDFF0}" type="pres">
      <dgm:prSet presAssocID="{7436BB6A-6286-4D14-A5C5-4C004591B2D2}" presName="parentTextArrow" presStyleLbl="node1" presStyleIdx="5" presStyleCnt="7"/>
      <dgm:spPr/>
      <dgm:t>
        <a:bodyPr/>
        <a:lstStyle/>
        <a:p>
          <a:endParaRPr lang="en-US"/>
        </a:p>
      </dgm:t>
    </dgm:pt>
    <dgm:pt modelId="{E71CFC86-CCA3-4AC6-9000-F355EF1B1A03}" type="pres">
      <dgm:prSet presAssocID="{5CF1C19A-9969-4D8B-8CFC-07B83BCD8961}" presName="sp" presStyleCnt="0"/>
      <dgm:spPr/>
    </dgm:pt>
    <dgm:pt modelId="{C81843FF-6C17-4B10-8EA4-7E347102BD99}" type="pres">
      <dgm:prSet presAssocID="{444FD0DE-BDDD-4DA7-92C6-F4561F215FE0}" presName="arrowAndChildren" presStyleCnt="0"/>
      <dgm:spPr/>
    </dgm:pt>
    <dgm:pt modelId="{75A8C838-73F2-43E0-8D52-2EF36163B0B9}" type="pres">
      <dgm:prSet presAssocID="{444FD0DE-BDDD-4DA7-92C6-F4561F215FE0}" presName="parentTextArrow" presStyleLbl="node1" presStyleIdx="6" presStyleCnt="7"/>
      <dgm:spPr/>
      <dgm:t>
        <a:bodyPr/>
        <a:lstStyle/>
        <a:p>
          <a:endParaRPr lang="en-US"/>
        </a:p>
      </dgm:t>
    </dgm:pt>
  </dgm:ptLst>
  <dgm:cxnLst>
    <dgm:cxn modelId="{AC8BF4EB-20CA-4BCC-8334-F353EAEE986C}" srcId="{8A18AD15-2285-42A9-8F80-C64B21C75CB9}" destId="{03FFBBFB-7491-4A5A-BF6B-CFDEF690C976}" srcOrd="2" destOrd="0" parTransId="{674DFB7B-53CD-46C6-B797-1E437040D5ED}" sibTransId="{7A6FD08A-D61D-488E-B82C-8EB54C022362}"/>
    <dgm:cxn modelId="{CC69046A-9D00-4B89-BF31-B33C84FB0251}" srcId="{8A18AD15-2285-42A9-8F80-C64B21C75CB9}" destId="{30FD7BC7-0969-4B99-8199-740E3DC403B5}" srcOrd="5" destOrd="0" parTransId="{17A88ABA-96FF-4BE4-A9DC-D63CBCB65BA7}" sibTransId="{87E54DD5-2D42-472D-9451-F97D66CF3D3B}"/>
    <dgm:cxn modelId="{4F98DDD6-C4A2-43B5-823D-631B6C900A76}" type="presOf" srcId="{5D32541B-BEA8-4C2C-B7F8-DEBD12F09ACE}" destId="{B198F3D6-1FA2-46F0-9945-A72C1934E87D}" srcOrd="0" destOrd="0" presId="urn:microsoft.com/office/officeart/2005/8/layout/process4"/>
    <dgm:cxn modelId="{A4707676-FF2D-4DD7-A4E9-0E7F0A56AED3}" srcId="{8A18AD15-2285-42A9-8F80-C64B21C75CB9}" destId="{7436BB6A-6286-4D14-A5C5-4C004591B2D2}" srcOrd="1" destOrd="0" parTransId="{86603D14-1DD1-4226-959D-CFDA59E6FAE3}" sibTransId="{BB161043-86FA-4952-8C52-1CAF52D45D4B}"/>
    <dgm:cxn modelId="{A5E05B96-C8AC-43CE-BF19-28087DAB9CB2}" type="presOf" srcId="{03FFBBFB-7491-4A5A-BF6B-CFDEF690C976}" destId="{9908E508-AB5A-4410-A88E-A4511302F90B}" srcOrd="0" destOrd="0" presId="urn:microsoft.com/office/officeart/2005/8/layout/process4"/>
    <dgm:cxn modelId="{2BED81EC-D4EB-49C2-9884-9702605C1266}" type="presOf" srcId="{30FD7BC7-0969-4B99-8199-740E3DC403B5}" destId="{F1EAB498-94FF-4F21-9497-7DD887D0D722}" srcOrd="0" destOrd="0" presId="urn:microsoft.com/office/officeart/2005/8/layout/process4"/>
    <dgm:cxn modelId="{D79F340A-38BD-4F7A-A58F-45B629E84994}" type="presOf" srcId="{8A18AD15-2285-42A9-8F80-C64B21C75CB9}" destId="{830CCFB2-F4F0-4673-B9C3-6D126A9E80EB}" srcOrd="0" destOrd="0" presId="urn:microsoft.com/office/officeart/2005/8/layout/process4"/>
    <dgm:cxn modelId="{26F0540D-2A47-4374-978C-4FBDD2E5A893}" type="presOf" srcId="{4ED2FFD4-7AC2-465B-B95D-DE89C00889C6}" destId="{B714A21E-0BA4-43AC-83BB-80A6CF6D7274}" srcOrd="0" destOrd="0" presId="urn:microsoft.com/office/officeart/2005/8/layout/process4"/>
    <dgm:cxn modelId="{21B5A3F1-77ED-430B-B696-AA72BCBFB25D}" type="presOf" srcId="{7436BB6A-6286-4D14-A5C5-4C004591B2D2}" destId="{CDE2E274-4642-4B86-A6D9-FB27165BDFF0}" srcOrd="0" destOrd="0" presId="urn:microsoft.com/office/officeart/2005/8/layout/process4"/>
    <dgm:cxn modelId="{62C79B9E-E55A-49E7-A34B-722C3554640D}" type="presOf" srcId="{15994770-0CC2-4417-9FBB-953B88D43A5E}" destId="{0D5853B8-DE33-480B-AE2F-4E51EB74CA29}" srcOrd="0" destOrd="0" presId="urn:microsoft.com/office/officeart/2005/8/layout/process4"/>
    <dgm:cxn modelId="{9A3ED8CA-82C7-4873-9C3C-2809135A7D4B}" srcId="{8A18AD15-2285-42A9-8F80-C64B21C75CB9}" destId="{15994770-0CC2-4417-9FBB-953B88D43A5E}" srcOrd="3" destOrd="0" parTransId="{0B95C978-7968-4060-94A2-D84041BD16B3}" sibTransId="{A51E1CF2-1608-479F-8910-22B8D198C01D}"/>
    <dgm:cxn modelId="{15677068-B8EF-47CF-8837-40BA02F1C9C9}" type="presOf" srcId="{444FD0DE-BDDD-4DA7-92C6-F4561F215FE0}" destId="{75A8C838-73F2-43E0-8D52-2EF36163B0B9}" srcOrd="0" destOrd="0" presId="urn:microsoft.com/office/officeart/2005/8/layout/process4"/>
    <dgm:cxn modelId="{9AED9009-D135-4E6F-9116-FAA2FF651D56}" srcId="{8A18AD15-2285-42A9-8F80-C64B21C75CB9}" destId="{5D32541B-BEA8-4C2C-B7F8-DEBD12F09ACE}" srcOrd="6" destOrd="0" parTransId="{181F56B3-4A73-4DAC-87CC-2E2CA9AE575F}" sibTransId="{9589941F-07F2-49FA-8AE8-7B3D72244C5D}"/>
    <dgm:cxn modelId="{DC1B79AA-01C0-4C95-B293-B54088387969}" srcId="{8A18AD15-2285-42A9-8F80-C64B21C75CB9}" destId="{4ED2FFD4-7AC2-465B-B95D-DE89C00889C6}" srcOrd="4" destOrd="0" parTransId="{06679501-A05D-4E28-9392-084B5E716D2B}" sibTransId="{AED69198-B01F-4546-9CA5-6A27E37E870E}"/>
    <dgm:cxn modelId="{49A8B436-EC6B-4243-8350-BBB12C54CAF2}" srcId="{8A18AD15-2285-42A9-8F80-C64B21C75CB9}" destId="{444FD0DE-BDDD-4DA7-92C6-F4561F215FE0}" srcOrd="0" destOrd="0" parTransId="{4B660AD6-36D2-43DA-A3E2-0CCE96A1881F}" sibTransId="{5CF1C19A-9969-4D8B-8CFC-07B83BCD8961}"/>
    <dgm:cxn modelId="{B0B5B2F8-6DBF-48E4-93AD-CA0CA454304D}" type="presParOf" srcId="{830CCFB2-F4F0-4673-B9C3-6D126A9E80EB}" destId="{78D9DAF2-ABB9-4F67-BB5C-A9946D4E2AF0}" srcOrd="0" destOrd="0" presId="urn:microsoft.com/office/officeart/2005/8/layout/process4"/>
    <dgm:cxn modelId="{71A95AE7-13E8-439B-A140-4093E3E15637}" type="presParOf" srcId="{78D9DAF2-ABB9-4F67-BB5C-A9946D4E2AF0}" destId="{B198F3D6-1FA2-46F0-9945-A72C1934E87D}" srcOrd="0" destOrd="0" presId="urn:microsoft.com/office/officeart/2005/8/layout/process4"/>
    <dgm:cxn modelId="{43E26B5C-0BAE-4AFC-83CD-39C4A3C8F2CC}" type="presParOf" srcId="{830CCFB2-F4F0-4673-B9C3-6D126A9E80EB}" destId="{2850AFD2-34E4-4497-9FDE-20FB96EF5C12}" srcOrd="1" destOrd="0" presId="urn:microsoft.com/office/officeart/2005/8/layout/process4"/>
    <dgm:cxn modelId="{93E4518E-4DF2-446A-9C85-6DC20241182F}" type="presParOf" srcId="{830CCFB2-F4F0-4673-B9C3-6D126A9E80EB}" destId="{CACD0C3F-A70E-44D1-9AFF-CABE16AE72E4}" srcOrd="2" destOrd="0" presId="urn:microsoft.com/office/officeart/2005/8/layout/process4"/>
    <dgm:cxn modelId="{8FF73CD2-86FD-4702-BE9B-CBB7C9D5BB6F}" type="presParOf" srcId="{CACD0C3F-A70E-44D1-9AFF-CABE16AE72E4}" destId="{F1EAB498-94FF-4F21-9497-7DD887D0D722}" srcOrd="0" destOrd="0" presId="urn:microsoft.com/office/officeart/2005/8/layout/process4"/>
    <dgm:cxn modelId="{B9BD1208-AB34-4858-BF53-77A7DACD0FFD}" type="presParOf" srcId="{830CCFB2-F4F0-4673-B9C3-6D126A9E80EB}" destId="{E6FF019F-FE9E-46AE-9534-F527F865F8D6}" srcOrd="3" destOrd="0" presId="urn:microsoft.com/office/officeart/2005/8/layout/process4"/>
    <dgm:cxn modelId="{19B741A6-676B-4692-A0B6-12B6C1C7E955}" type="presParOf" srcId="{830CCFB2-F4F0-4673-B9C3-6D126A9E80EB}" destId="{09E1634E-118B-4034-998F-C236E6BB3C2D}" srcOrd="4" destOrd="0" presId="urn:microsoft.com/office/officeart/2005/8/layout/process4"/>
    <dgm:cxn modelId="{3D0685D4-92F8-4F13-99E9-C81924C69B51}" type="presParOf" srcId="{09E1634E-118B-4034-998F-C236E6BB3C2D}" destId="{B714A21E-0BA4-43AC-83BB-80A6CF6D7274}" srcOrd="0" destOrd="0" presId="urn:microsoft.com/office/officeart/2005/8/layout/process4"/>
    <dgm:cxn modelId="{B087E189-092F-4768-98CC-EECB5DC1408A}" type="presParOf" srcId="{830CCFB2-F4F0-4673-B9C3-6D126A9E80EB}" destId="{8D344EA1-A543-4E5B-B718-9400B62D8623}" srcOrd="5" destOrd="0" presId="urn:microsoft.com/office/officeart/2005/8/layout/process4"/>
    <dgm:cxn modelId="{4D80B9AB-673B-47E3-8278-EB6F57163FA7}" type="presParOf" srcId="{830CCFB2-F4F0-4673-B9C3-6D126A9E80EB}" destId="{98713659-7344-4498-814C-95369C78B96D}" srcOrd="6" destOrd="0" presId="urn:microsoft.com/office/officeart/2005/8/layout/process4"/>
    <dgm:cxn modelId="{F766C8CF-5026-4617-B551-3F3AC2E080E2}" type="presParOf" srcId="{98713659-7344-4498-814C-95369C78B96D}" destId="{0D5853B8-DE33-480B-AE2F-4E51EB74CA29}" srcOrd="0" destOrd="0" presId="urn:microsoft.com/office/officeart/2005/8/layout/process4"/>
    <dgm:cxn modelId="{70763573-10A5-487F-9383-305AA37C0387}" type="presParOf" srcId="{830CCFB2-F4F0-4673-B9C3-6D126A9E80EB}" destId="{5C1FC43B-7F05-42CC-B1C2-806962678AC8}" srcOrd="7" destOrd="0" presId="urn:microsoft.com/office/officeart/2005/8/layout/process4"/>
    <dgm:cxn modelId="{9F37D94D-459B-4022-87C6-954576E53D17}" type="presParOf" srcId="{830CCFB2-F4F0-4673-B9C3-6D126A9E80EB}" destId="{3E2A8653-9B77-43AF-AC78-602EEE6CE507}" srcOrd="8" destOrd="0" presId="urn:microsoft.com/office/officeart/2005/8/layout/process4"/>
    <dgm:cxn modelId="{35D763F5-1840-48AB-B4FC-D6206BD62B33}" type="presParOf" srcId="{3E2A8653-9B77-43AF-AC78-602EEE6CE507}" destId="{9908E508-AB5A-4410-A88E-A4511302F90B}" srcOrd="0" destOrd="0" presId="urn:microsoft.com/office/officeart/2005/8/layout/process4"/>
    <dgm:cxn modelId="{762D7E03-53E1-4030-9E91-57FAC942FB09}" type="presParOf" srcId="{830CCFB2-F4F0-4673-B9C3-6D126A9E80EB}" destId="{B273ECE1-859E-425D-B1EB-87D960D218CF}" srcOrd="9" destOrd="0" presId="urn:microsoft.com/office/officeart/2005/8/layout/process4"/>
    <dgm:cxn modelId="{BF3F59F1-D594-40DF-B05C-83F1F0CF30BB}" type="presParOf" srcId="{830CCFB2-F4F0-4673-B9C3-6D126A9E80EB}" destId="{EED6D6E3-7118-40D4-AF25-5F87E14ED504}" srcOrd="10" destOrd="0" presId="urn:microsoft.com/office/officeart/2005/8/layout/process4"/>
    <dgm:cxn modelId="{9803AEBB-8F14-474D-8A9A-88212C89EE8F}" type="presParOf" srcId="{EED6D6E3-7118-40D4-AF25-5F87E14ED504}" destId="{CDE2E274-4642-4B86-A6D9-FB27165BDFF0}" srcOrd="0" destOrd="0" presId="urn:microsoft.com/office/officeart/2005/8/layout/process4"/>
    <dgm:cxn modelId="{C87B562C-2141-4AF8-91A8-64765DD580F9}" type="presParOf" srcId="{830CCFB2-F4F0-4673-B9C3-6D126A9E80EB}" destId="{E71CFC86-CCA3-4AC6-9000-F355EF1B1A03}" srcOrd="11" destOrd="0" presId="urn:microsoft.com/office/officeart/2005/8/layout/process4"/>
    <dgm:cxn modelId="{CC1D4F77-AD11-41AA-B67A-105CE60F2DC3}" type="presParOf" srcId="{830CCFB2-F4F0-4673-B9C3-6D126A9E80EB}" destId="{C81843FF-6C17-4B10-8EA4-7E347102BD99}" srcOrd="12" destOrd="0" presId="urn:microsoft.com/office/officeart/2005/8/layout/process4"/>
    <dgm:cxn modelId="{2B55AFBE-3790-4CF7-BC49-CA31629F8785}" type="presParOf" srcId="{C81843FF-6C17-4B10-8EA4-7E347102BD99}" destId="{75A8C838-73F2-43E0-8D52-2EF36163B0B9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98F3D6-1FA2-46F0-9945-A72C1934E87D}">
      <dsp:nvSpPr>
        <dsp:cNvPr id="0" name=""/>
        <dsp:cNvSpPr/>
      </dsp:nvSpPr>
      <dsp:spPr>
        <a:xfrm>
          <a:off x="0" y="5700595"/>
          <a:ext cx="8001000" cy="62381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600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فرایند مدیریت دانش</a:t>
          </a:r>
          <a:endParaRPr lang="en-US" sz="360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>
        <a:off x="0" y="5700595"/>
        <a:ext cx="8001000" cy="623813"/>
      </dsp:txXfrm>
    </dsp:sp>
    <dsp:sp modelId="{F1EAB498-94FF-4F21-9497-7DD887D0D722}">
      <dsp:nvSpPr>
        <dsp:cNvPr id="0" name=""/>
        <dsp:cNvSpPr/>
      </dsp:nvSpPr>
      <dsp:spPr>
        <a:xfrm rot="10800000">
          <a:off x="0" y="4750528"/>
          <a:ext cx="8001000" cy="959424"/>
        </a:xfrm>
        <a:prstGeom prst="upArrowCallout">
          <a:avLst/>
        </a:prstGeom>
        <a:gradFill rotWithShape="0">
          <a:gsLst>
            <a:gs pos="0">
              <a:schemeClr val="accent4">
                <a:hueOff val="-744128"/>
                <a:satOff val="4483"/>
                <a:lumOff val="359"/>
                <a:alphaOff val="0"/>
                <a:shade val="51000"/>
                <a:satMod val="130000"/>
              </a:schemeClr>
            </a:gs>
            <a:gs pos="80000">
              <a:schemeClr val="accent4">
                <a:hueOff val="-744128"/>
                <a:satOff val="4483"/>
                <a:lumOff val="359"/>
                <a:alphaOff val="0"/>
                <a:shade val="93000"/>
                <a:satMod val="130000"/>
              </a:schemeClr>
            </a:gs>
            <a:gs pos="100000">
              <a:schemeClr val="accent4">
                <a:hueOff val="-744128"/>
                <a:satOff val="4483"/>
                <a:lumOff val="3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600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انواع پروژه های مدیریت دانش</a:t>
          </a:r>
          <a:endParaRPr lang="en-US" sz="360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 rot="10800000">
        <a:off x="0" y="4750528"/>
        <a:ext cx="8001000" cy="623405"/>
      </dsp:txXfrm>
    </dsp:sp>
    <dsp:sp modelId="{B714A21E-0BA4-43AC-83BB-80A6CF6D7274}">
      <dsp:nvSpPr>
        <dsp:cNvPr id="0" name=""/>
        <dsp:cNvSpPr/>
      </dsp:nvSpPr>
      <dsp:spPr>
        <a:xfrm rot="10800000">
          <a:off x="0" y="3800460"/>
          <a:ext cx="8001000" cy="959424"/>
        </a:xfrm>
        <a:prstGeom prst="upArrowCallou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600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تعریف مدیریت دانش و اهداف آن</a:t>
          </a:r>
          <a:endParaRPr lang="en-US" sz="360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 rot="10800000">
        <a:off x="0" y="3800460"/>
        <a:ext cx="8001000" cy="623405"/>
      </dsp:txXfrm>
    </dsp:sp>
    <dsp:sp modelId="{0D5853B8-DE33-480B-AE2F-4E51EB74CA29}">
      <dsp:nvSpPr>
        <dsp:cNvPr id="0" name=""/>
        <dsp:cNvSpPr/>
      </dsp:nvSpPr>
      <dsp:spPr>
        <a:xfrm rot="10800000">
          <a:off x="0" y="2850393"/>
          <a:ext cx="8001000" cy="959424"/>
        </a:xfrm>
        <a:prstGeom prst="upArrowCallou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600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انواع دانش</a:t>
          </a:r>
          <a:endParaRPr lang="en-US" sz="360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 rot="10800000">
        <a:off x="0" y="2850393"/>
        <a:ext cx="8001000" cy="623405"/>
      </dsp:txXfrm>
    </dsp:sp>
    <dsp:sp modelId="{9908E508-AB5A-4410-A88E-A4511302F90B}">
      <dsp:nvSpPr>
        <dsp:cNvPr id="0" name=""/>
        <dsp:cNvSpPr/>
      </dsp:nvSpPr>
      <dsp:spPr>
        <a:xfrm rot="10800000">
          <a:off x="0" y="1900326"/>
          <a:ext cx="8001000" cy="959424"/>
        </a:xfrm>
        <a:prstGeom prst="upArrowCallou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600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مدیریت زنجیره دانش</a:t>
          </a:r>
          <a:endParaRPr lang="en-US" sz="360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 rot="10800000">
        <a:off x="0" y="1900326"/>
        <a:ext cx="8001000" cy="623405"/>
      </dsp:txXfrm>
    </dsp:sp>
    <dsp:sp modelId="{CDE2E274-4642-4B86-A6D9-FB27165BDFF0}">
      <dsp:nvSpPr>
        <dsp:cNvPr id="0" name=""/>
        <dsp:cNvSpPr/>
      </dsp:nvSpPr>
      <dsp:spPr>
        <a:xfrm rot="10800000">
          <a:off x="0" y="950258"/>
          <a:ext cx="8001000" cy="959424"/>
        </a:xfrm>
        <a:prstGeom prst="upArrowCallout">
          <a:avLst/>
        </a:prstGeom>
        <a:gradFill rotWithShape="0">
          <a:gsLst>
            <a:gs pos="0">
              <a:schemeClr val="accent4">
                <a:hueOff val="-3720641"/>
                <a:satOff val="22416"/>
                <a:lumOff val="1797"/>
                <a:alphaOff val="0"/>
                <a:shade val="51000"/>
                <a:satMod val="130000"/>
              </a:schemeClr>
            </a:gs>
            <a:gs pos="80000">
              <a:schemeClr val="accent4">
                <a:hueOff val="-3720641"/>
                <a:satOff val="22416"/>
                <a:lumOff val="1797"/>
                <a:alphaOff val="0"/>
                <a:shade val="93000"/>
                <a:satMod val="130000"/>
              </a:schemeClr>
            </a:gs>
            <a:gs pos="100000">
              <a:schemeClr val="accent4">
                <a:hueOff val="-3720641"/>
                <a:satOff val="22416"/>
                <a:lumOff val="17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600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سلسله مراتب دانش</a:t>
          </a:r>
          <a:endParaRPr lang="en-US" sz="360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 rot="10800000">
        <a:off x="0" y="950258"/>
        <a:ext cx="8001000" cy="623405"/>
      </dsp:txXfrm>
    </dsp:sp>
    <dsp:sp modelId="{75A8C838-73F2-43E0-8D52-2EF36163B0B9}">
      <dsp:nvSpPr>
        <dsp:cNvPr id="0" name=""/>
        <dsp:cNvSpPr/>
      </dsp:nvSpPr>
      <dsp:spPr>
        <a:xfrm rot="10800000">
          <a:off x="0" y="191"/>
          <a:ext cx="8001000" cy="959424"/>
        </a:xfrm>
        <a:prstGeom prst="upArrowCallou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600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اهمیت و ضرورت</a:t>
          </a:r>
          <a:endParaRPr lang="en-US" sz="3600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 rot="10800000">
        <a:off x="0" y="191"/>
        <a:ext cx="8001000" cy="6234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513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96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12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628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38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6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953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942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494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14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636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322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KM1-2.example%20for%20TA%20&amp;%20EX%20Kn.ppt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KM1-1.%20shenasayee%20danesh.pptx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85041" y="2590800"/>
            <a:ext cx="6934200" cy="1434662"/>
          </a:xfrm>
          <a:prstGeom prst="roundRect">
            <a:avLst/>
          </a:prstGeom>
          <a:ln/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500" dist="101600" dir="5400000" sy="-100000" algn="bl" rotWithShape="0"/>
            <a:softEdge rad="3175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4400" dirty="0" smtClean="0">
                <a:solidFill>
                  <a:srgbClr val="FF0000"/>
                </a:solidFill>
                <a:cs typeface="B Mitra" pitchFamily="2" charset="-78"/>
              </a:rPr>
              <a:t>مبانی و مفاهیم مدیریت دانش</a:t>
            </a:r>
            <a:endParaRPr lang="en-US" sz="4400" dirty="0">
              <a:solidFill>
                <a:srgbClr val="FF0000"/>
              </a:solidFill>
              <a:cs typeface="B Mitr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5117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>
                <a:solidFill>
                  <a:srgbClr val="002060"/>
                </a:solidFill>
                <a:cs typeface="B Zar" pitchFamily="2" charset="-78"/>
              </a:rPr>
              <a:t>انواع دانش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85000" lnSpcReduction="10000"/>
          </a:bodyPr>
          <a:lstStyle/>
          <a:p>
            <a:pPr algn="just" rtl="1">
              <a:spcBef>
                <a:spcPct val="50000"/>
              </a:spcBef>
              <a:buFont typeface="Wingdings" pitchFamily="2" charset="2"/>
              <a:buChar char="q"/>
            </a:pPr>
            <a:r>
              <a:rPr lang="ar-SA" sz="3800" b="1" dirty="0">
                <a:cs typeface="B Zar" pitchFamily="2" charset="-78"/>
                <a:hlinkClick r:id="rId2" action="ppaction://hlinkpres?slideindex=1&amp;slidetitle="/>
              </a:rPr>
              <a:t>دانش</a:t>
            </a:r>
            <a:r>
              <a:rPr lang="ar-SA" sz="3800" dirty="0">
                <a:cs typeface="B Zar" pitchFamily="2" charset="-78"/>
                <a:hlinkClick r:id="rId2" action="ppaction://hlinkpres?slideindex=1&amp;slidetitle="/>
              </a:rPr>
              <a:t> </a:t>
            </a:r>
            <a:r>
              <a:rPr lang="ar-SA" sz="3800" b="1" dirty="0">
                <a:cs typeface="B Zar" pitchFamily="2" charset="-78"/>
                <a:hlinkClick r:id="rId2" action="ppaction://hlinkpres?slideindex=1&amp;slidetitle="/>
              </a:rPr>
              <a:t>ضمني</a:t>
            </a:r>
            <a:r>
              <a:rPr lang="ar-SA" sz="3800" dirty="0">
                <a:cs typeface="B Zar" pitchFamily="2" charset="-78"/>
                <a:hlinkClick r:id="rId2" action="ppaction://hlinkpres?slideindex=1&amp;slidetitle="/>
              </a:rPr>
              <a:t>: </a:t>
            </a:r>
            <a:endParaRPr lang="fa-IR" sz="3800" dirty="0" smtClean="0">
              <a:cs typeface="B Zar" pitchFamily="2" charset="-78"/>
            </a:endParaRPr>
          </a:p>
          <a:p>
            <a:pPr algn="just" rtl="1">
              <a:spcBef>
                <a:spcPct val="50000"/>
              </a:spcBef>
              <a:buFont typeface="Wingdings" pitchFamily="2" charset="2"/>
              <a:buChar char="§"/>
            </a:pPr>
            <a:r>
              <a:rPr lang="ar-SA" dirty="0" smtClean="0">
                <a:cs typeface="B Zar" pitchFamily="2" charset="-78"/>
              </a:rPr>
              <a:t>در </a:t>
            </a:r>
            <a:r>
              <a:rPr lang="ar-SA" dirty="0">
                <a:cs typeface="B Zar" pitchFamily="2" charset="-78"/>
              </a:rPr>
              <a:t>حيطه دانش شخصي و تجربي قرار </a:t>
            </a:r>
            <a:r>
              <a:rPr lang="fa-IR" dirty="0" smtClean="0">
                <a:cs typeface="B Zar" pitchFamily="2" charset="-78"/>
              </a:rPr>
              <a:t>دارد</a:t>
            </a:r>
            <a:r>
              <a:rPr lang="ar-SA" dirty="0" smtClean="0">
                <a:cs typeface="B Zar" pitchFamily="2" charset="-78"/>
              </a:rPr>
              <a:t>.</a:t>
            </a:r>
            <a:endParaRPr lang="ar-SA" dirty="0">
              <a:cs typeface="B Zar" pitchFamily="2" charset="-78"/>
            </a:endParaRPr>
          </a:p>
          <a:p>
            <a:pPr algn="just" rtl="1">
              <a:spcBef>
                <a:spcPct val="50000"/>
              </a:spcBef>
              <a:buFont typeface="Wingdings" pitchFamily="2" charset="2"/>
              <a:buChar char="q"/>
            </a:pPr>
            <a:r>
              <a:rPr lang="ar-SA" sz="3800" b="1" dirty="0">
                <a:cs typeface="B Zar" pitchFamily="2" charset="-78"/>
              </a:rPr>
              <a:t>دانش صريح: </a:t>
            </a:r>
            <a:endParaRPr lang="fa-IR" sz="3800" b="1" dirty="0" smtClean="0">
              <a:cs typeface="B Zar" pitchFamily="2" charset="-78"/>
            </a:endParaRPr>
          </a:p>
          <a:p>
            <a:pPr algn="just" rtl="1">
              <a:spcBef>
                <a:spcPct val="50000"/>
              </a:spcBef>
              <a:buFont typeface="Wingdings" pitchFamily="2" charset="2"/>
              <a:buChar char="§"/>
            </a:pPr>
            <a:r>
              <a:rPr lang="fa-IR" dirty="0" smtClean="0">
                <a:cs typeface="B Zar" pitchFamily="2" charset="-78"/>
              </a:rPr>
              <a:t>دارای </a:t>
            </a:r>
            <a:r>
              <a:rPr lang="ar-SA" dirty="0" smtClean="0">
                <a:cs typeface="B Zar" pitchFamily="2" charset="-78"/>
              </a:rPr>
              <a:t>جنبه </a:t>
            </a:r>
            <a:r>
              <a:rPr lang="ar-SA" dirty="0">
                <a:cs typeface="B Zar" pitchFamily="2" charset="-78"/>
              </a:rPr>
              <a:t>عيني‌تر، عقلاني‌تر و </a:t>
            </a:r>
            <a:r>
              <a:rPr lang="ar-SA" dirty="0" smtClean="0">
                <a:cs typeface="B Zar" pitchFamily="2" charset="-78"/>
              </a:rPr>
              <a:t>فني‌تر</a:t>
            </a:r>
            <a:r>
              <a:rPr lang="fa-IR" dirty="0">
                <a:cs typeface="B Zar" pitchFamily="2" charset="-78"/>
              </a:rPr>
              <a:t> </a:t>
            </a:r>
            <a:r>
              <a:rPr lang="fa-IR" dirty="0" smtClean="0">
                <a:cs typeface="B Zar" pitchFamily="2" charset="-78"/>
              </a:rPr>
              <a:t>به</a:t>
            </a:r>
          </a:p>
          <a:p>
            <a:pPr algn="just" rtl="1">
              <a:spcBef>
                <a:spcPct val="50000"/>
              </a:spcBef>
              <a:buFont typeface="Wingdings" pitchFamily="2" charset="2"/>
              <a:buChar char="§"/>
            </a:pPr>
            <a:r>
              <a:rPr lang="ar-SA" dirty="0" smtClean="0">
                <a:cs typeface="B Zar" pitchFamily="2" charset="-78"/>
              </a:rPr>
              <a:t>قابل</a:t>
            </a:r>
            <a:r>
              <a:rPr lang="fa-IR" dirty="0" smtClean="0">
                <a:cs typeface="B Zar" pitchFamily="2" charset="-78"/>
              </a:rPr>
              <a:t>یت</a:t>
            </a:r>
            <a:r>
              <a:rPr lang="ar-SA" dirty="0" smtClean="0">
                <a:cs typeface="B Zar" pitchFamily="2" charset="-78"/>
              </a:rPr>
              <a:t> </a:t>
            </a:r>
            <a:r>
              <a:rPr lang="ar-SA" dirty="0">
                <a:cs typeface="B Zar" pitchFamily="2" charset="-78"/>
              </a:rPr>
              <a:t>دسترسي، طبقه‌بندي و ذخيره </a:t>
            </a:r>
            <a:r>
              <a:rPr lang="ar-SA" dirty="0" smtClean="0">
                <a:cs typeface="B Zar" pitchFamily="2" charset="-78"/>
              </a:rPr>
              <a:t>سازي</a:t>
            </a:r>
            <a:r>
              <a:rPr lang="fa-IR" dirty="0" smtClean="0">
                <a:cs typeface="B Zar" pitchFamily="2" charset="-78"/>
              </a:rPr>
              <a:t> آسان</a:t>
            </a:r>
            <a:r>
              <a:rPr lang="ar-SA" dirty="0" smtClean="0">
                <a:cs typeface="B Zar" pitchFamily="2" charset="-78"/>
              </a:rPr>
              <a:t> </a:t>
            </a:r>
            <a:endParaRPr lang="fa-IR" dirty="0" smtClean="0">
              <a:cs typeface="B Zar" pitchFamily="2" charset="-78"/>
            </a:endParaRPr>
          </a:p>
          <a:p>
            <a:pPr algn="just" rtl="1">
              <a:spcBef>
                <a:spcPct val="50000"/>
              </a:spcBef>
              <a:buFont typeface="Wingdings" pitchFamily="2" charset="2"/>
              <a:buChar char="§"/>
            </a:pPr>
            <a:r>
              <a:rPr lang="ar-SA" dirty="0" smtClean="0">
                <a:cs typeface="B Zar" pitchFamily="2" charset="-78"/>
              </a:rPr>
              <a:t> فن</a:t>
            </a:r>
            <a:r>
              <a:rPr lang="fa-IR" dirty="0" smtClean="0">
                <a:cs typeface="B Zar" pitchFamily="2" charset="-78"/>
              </a:rPr>
              <a:t>ا</a:t>
            </a:r>
            <a:r>
              <a:rPr lang="ar-SA" dirty="0" smtClean="0">
                <a:cs typeface="B Zar" pitchFamily="2" charset="-78"/>
              </a:rPr>
              <a:t>وري </a:t>
            </a:r>
            <a:r>
              <a:rPr lang="ar-SA" dirty="0">
                <a:cs typeface="B Zar" pitchFamily="2" charset="-78"/>
              </a:rPr>
              <a:t>اطلاعات بر روي بهره‌گيري از دانش صريح متمركز </a:t>
            </a:r>
            <a:r>
              <a:rPr lang="ar-SA" dirty="0" smtClean="0">
                <a:cs typeface="B Zar" pitchFamily="2" charset="-78"/>
              </a:rPr>
              <a:t>است</a:t>
            </a:r>
            <a:r>
              <a:rPr lang="ar-SA" dirty="0">
                <a:cs typeface="B Zar" pitchFamily="2" charset="-78"/>
              </a:rPr>
              <a:t>.</a:t>
            </a:r>
          </a:p>
          <a:p>
            <a:pPr marL="0" indent="0" algn="ctr" rtl="1">
              <a:spcBef>
                <a:spcPct val="50000"/>
              </a:spcBef>
              <a:buNone/>
            </a:pPr>
            <a:r>
              <a:rPr lang="ar-SA" b="1" dirty="0">
                <a:cs typeface="B Zar" pitchFamily="2" charset="-78"/>
              </a:rPr>
              <a:t>هدف </a:t>
            </a:r>
            <a:r>
              <a:rPr lang="ar-SA" b="1" dirty="0" smtClean="0">
                <a:cs typeface="B Zar" pitchFamily="2" charset="-78"/>
              </a:rPr>
              <a:t>مديريت</a:t>
            </a:r>
            <a:endParaRPr lang="fa-IR" b="1" dirty="0" smtClean="0">
              <a:cs typeface="B Zar" pitchFamily="2" charset="-78"/>
            </a:endParaRPr>
          </a:p>
          <a:p>
            <a:pPr marL="0" indent="0" algn="ctr" rtl="1">
              <a:spcBef>
                <a:spcPct val="50000"/>
              </a:spcBef>
              <a:buNone/>
            </a:pPr>
            <a:r>
              <a:rPr lang="ar-SA" dirty="0" smtClean="0">
                <a:cs typeface="B Zar" pitchFamily="2" charset="-78"/>
              </a:rPr>
              <a:t> </a:t>
            </a:r>
            <a:r>
              <a:rPr lang="ar-SA" dirty="0">
                <a:solidFill>
                  <a:srgbClr val="FF0000"/>
                </a:solidFill>
                <a:cs typeface="B Zar" pitchFamily="2" charset="-78"/>
              </a:rPr>
              <a:t>دانش تبديل دانش ضمني به دانش صريح و استفاده موثر از آنست.</a:t>
            </a:r>
            <a:endParaRPr lang="en-US" dirty="0">
              <a:solidFill>
                <a:srgbClr val="FF0000"/>
              </a:solidFill>
              <a:cs typeface="B Zar" pitchFamily="2" charset="-78"/>
            </a:endParaRPr>
          </a:p>
          <a:p>
            <a:pPr algn="r" rtl="1"/>
            <a:endParaRPr lang="en-US" dirty="0"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80016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 smtClean="0">
                <a:solidFill>
                  <a:srgbClr val="002060"/>
                </a:solidFill>
                <a:cs typeface="B Zar" pitchFamily="2" charset="-78"/>
              </a:rPr>
              <a:t>انواع دانش</a:t>
            </a:r>
            <a:endParaRPr lang="en-US" b="1" dirty="0">
              <a:solidFill>
                <a:srgbClr val="002060"/>
              </a:solidFill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30763"/>
          </a:xfrm>
        </p:spPr>
        <p:txBody>
          <a:bodyPr>
            <a:noAutofit/>
          </a:bodyPr>
          <a:lstStyle/>
          <a:p>
            <a:pPr algn="just" rtl="1">
              <a:buFont typeface="Wingdings" pitchFamily="2" charset="2"/>
              <a:buChar char="q"/>
            </a:pPr>
            <a:r>
              <a:rPr lang="fa-I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دانش ضمني </a:t>
            </a:r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فردي-</a:t>
            </a:r>
            <a:r>
              <a:rPr lang="fa-IR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 </a:t>
            </a:r>
            <a:r>
              <a:rPr lang="en-US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 </a:t>
            </a:r>
            <a:r>
              <a:rPr lang="en-US" i="1" dirty="0" smtClean="0">
                <a:cs typeface="B Zar" pitchFamily="2" charset="-78"/>
              </a:rPr>
              <a:t>Embodied knowledge</a:t>
            </a:r>
            <a:endParaRPr lang="en-US" sz="2400" dirty="0">
              <a:cs typeface="B Zar" pitchFamily="2" charset="-78"/>
            </a:endParaRPr>
          </a:p>
          <a:p>
            <a:pPr algn="just" rtl="1">
              <a:buFont typeface="Wingdings" pitchFamily="2" charset="2"/>
              <a:buChar char="§"/>
            </a:pPr>
            <a:r>
              <a:rPr lang="fa-IR" sz="2400" dirty="0" smtClean="0">
                <a:cs typeface="B Zar" pitchFamily="2" charset="-78"/>
              </a:rPr>
              <a:t>عملگرا، در </a:t>
            </a:r>
            <a:r>
              <a:rPr lang="fa-IR" sz="2400" dirty="0">
                <a:cs typeface="B Zar" pitchFamily="2" charset="-78"/>
              </a:rPr>
              <a:t>حين انجام كار و شغل در فرد دروني </a:t>
            </a:r>
            <a:r>
              <a:rPr lang="fa-IR" sz="2400" dirty="0" smtClean="0">
                <a:cs typeface="B Zar" pitchFamily="2" charset="-78"/>
              </a:rPr>
              <a:t>و در </a:t>
            </a:r>
            <a:r>
              <a:rPr lang="fa-IR" sz="2400" dirty="0">
                <a:cs typeface="B Zar" pitchFamily="2" charset="-78"/>
              </a:rPr>
              <a:t>ذهن فرد ملكه مي‌شود. </a:t>
            </a:r>
            <a:endParaRPr lang="fa-IR" sz="2400" dirty="0" smtClean="0">
              <a:cs typeface="B Zar" pitchFamily="2" charset="-78"/>
            </a:endParaRPr>
          </a:p>
          <a:p>
            <a:pPr algn="just" rtl="1">
              <a:buFont typeface="Wingdings" pitchFamily="2" charset="2"/>
              <a:buChar char="q"/>
            </a:pPr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دانش </a:t>
            </a:r>
            <a:r>
              <a:rPr lang="fa-I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تصريحي </a:t>
            </a:r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فردي- </a:t>
            </a:r>
            <a:r>
              <a:rPr lang="en-US" i="1" dirty="0" err="1" smtClean="0">
                <a:cs typeface="B Zar" pitchFamily="2" charset="-78"/>
              </a:rPr>
              <a:t>Embrained</a:t>
            </a:r>
            <a:r>
              <a:rPr lang="en-US" i="1" dirty="0" smtClean="0">
                <a:cs typeface="B Zar" pitchFamily="2" charset="-78"/>
              </a:rPr>
              <a:t> knowledge</a:t>
            </a:r>
            <a:endParaRPr lang="en-US" dirty="0" smtClean="0">
              <a:cs typeface="B Zar" pitchFamily="2" charset="-78"/>
            </a:endParaRPr>
          </a:p>
          <a:p>
            <a:pPr algn="just" rtl="1">
              <a:buFont typeface="Wingdings" pitchFamily="2" charset="2"/>
              <a:buChar char="§"/>
            </a:pPr>
            <a:r>
              <a:rPr lang="fa-IR" sz="2400" dirty="0" smtClean="0">
                <a:cs typeface="B Zar" pitchFamily="2" charset="-78"/>
              </a:rPr>
              <a:t>وابسته </a:t>
            </a:r>
            <a:r>
              <a:rPr lang="fa-IR" sz="2400" dirty="0">
                <a:cs typeface="B Zar" pitchFamily="2" charset="-78"/>
              </a:rPr>
              <a:t>به مهارتهاي مفهومي و ادراكي و تواناييهاي شناختي </a:t>
            </a:r>
          </a:p>
          <a:p>
            <a:pPr algn="just" rtl="1">
              <a:buFont typeface="Wingdings" pitchFamily="2" charset="2"/>
              <a:buChar char="§"/>
            </a:pPr>
            <a:r>
              <a:rPr lang="fa-IR" sz="2400" dirty="0" smtClean="0">
                <a:cs typeface="B Zar" pitchFamily="2" charset="-78"/>
              </a:rPr>
              <a:t>رسمي </a:t>
            </a:r>
            <a:r>
              <a:rPr lang="fa-IR" sz="2400" dirty="0">
                <a:cs typeface="B Zar" pitchFamily="2" charset="-78"/>
              </a:rPr>
              <a:t>و تئوري </a:t>
            </a:r>
            <a:r>
              <a:rPr lang="fa-IR" sz="2400" dirty="0" smtClean="0">
                <a:cs typeface="B Zar" pitchFamily="2" charset="-78"/>
              </a:rPr>
              <a:t>است</a:t>
            </a:r>
            <a:endParaRPr lang="fa-IR" sz="2400" dirty="0">
              <a:cs typeface="B Zar" pitchFamily="2" charset="-78"/>
            </a:endParaRPr>
          </a:p>
          <a:p>
            <a:pPr algn="just" rtl="1">
              <a:buFont typeface="Wingdings" pitchFamily="2" charset="2"/>
              <a:buChar char="q"/>
            </a:pPr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دانش </a:t>
            </a:r>
            <a:r>
              <a:rPr lang="fa-I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ضمني و </a:t>
            </a:r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سازماني- </a:t>
            </a:r>
            <a:r>
              <a:rPr lang="en-US" i="1" dirty="0" smtClean="0">
                <a:cs typeface="B Zar" pitchFamily="2" charset="-78"/>
              </a:rPr>
              <a:t>Embedded knowledge</a:t>
            </a:r>
            <a:endParaRPr lang="en-US" dirty="0" smtClean="0">
              <a:cs typeface="B Zar" pitchFamily="2" charset="-78"/>
            </a:endParaRPr>
          </a:p>
          <a:p>
            <a:pPr algn="just" rtl="1">
              <a:buFont typeface="Wingdings" pitchFamily="2" charset="2"/>
              <a:buChar char="§"/>
            </a:pPr>
            <a:r>
              <a:rPr lang="fa-IR" sz="2400" dirty="0" smtClean="0">
                <a:cs typeface="B Zar" pitchFamily="2" charset="-78"/>
              </a:rPr>
              <a:t>ضمني </a:t>
            </a:r>
            <a:r>
              <a:rPr lang="fa-IR" sz="2400" dirty="0">
                <a:cs typeface="B Zar" pitchFamily="2" charset="-78"/>
              </a:rPr>
              <a:t>و سازماني </a:t>
            </a:r>
            <a:r>
              <a:rPr lang="fa-IR" sz="2400" dirty="0" smtClean="0">
                <a:cs typeface="B Zar" pitchFamily="2" charset="-78"/>
              </a:rPr>
              <a:t>در </a:t>
            </a:r>
            <a:r>
              <a:rPr lang="fa-IR" sz="2400" dirty="0">
                <a:cs typeface="B Zar" pitchFamily="2" charset="-78"/>
              </a:rPr>
              <a:t>قالب ارزشها، اعتقادات، باورها، فرهنگ و جريان عادي </a:t>
            </a:r>
            <a:r>
              <a:rPr lang="fa-IR" sz="2400" dirty="0" smtClean="0">
                <a:cs typeface="B Zar" pitchFamily="2" charset="-78"/>
              </a:rPr>
              <a:t>امور </a:t>
            </a:r>
          </a:p>
          <a:p>
            <a:pPr algn="just" rtl="1">
              <a:buFont typeface="Wingdings" pitchFamily="2" charset="2"/>
              <a:buChar char="q"/>
            </a:pPr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دانش </a:t>
            </a:r>
            <a:r>
              <a:rPr lang="fa-I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تصريحي و </a:t>
            </a:r>
            <a:r>
              <a:rPr lang="fa-I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سازماني-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 </a:t>
            </a:r>
            <a:r>
              <a:rPr lang="en-US" i="1" dirty="0" smtClean="0">
                <a:cs typeface="B Zar" pitchFamily="2" charset="-78"/>
              </a:rPr>
              <a:t>Encoded knowledge</a:t>
            </a:r>
            <a:endParaRPr lang="en-US" sz="2400" dirty="0" smtClean="0">
              <a:cs typeface="B Zar" pitchFamily="2" charset="-78"/>
            </a:endParaRPr>
          </a:p>
          <a:p>
            <a:pPr algn="just" rtl="1">
              <a:buFont typeface="Wingdings" pitchFamily="2" charset="2"/>
              <a:buChar char="§"/>
            </a:pPr>
            <a:r>
              <a:rPr lang="fa-IR" sz="2400" dirty="0" smtClean="0">
                <a:cs typeface="B Zar" pitchFamily="2" charset="-78"/>
              </a:rPr>
              <a:t>مرتبط با طرح‌ها</a:t>
            </a:r>
            <a:r>
              <a:rPr lang="fa-IR" sz="2400" dirty="0">
                <a:cs typeface="B Zar" pitchFamily="2" charset="-78"/>
              </a:rPr>
              <a:t>، نقشه‌ها، ساختارها و قوانين و رويه‌ها و دستورالعملهاي مكتوب و مدون سازماني </a:t>
            </a:r>
            <a:endParaRPr lang="fa-IR" sz="2400" dirty="0" smtClean="0">
              <a:cs typeface="B Zar" pitchFamily="2" charset="-78"/>
            </a:endParaRPr>
          </a:p>
          <a:p>
            <a:pPr algn="just" rtl="1"/>
            <a:endParaRPr lang="en-US" sz="2400" dirty="0"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3092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مدیریت دانش</a:t>
            </a:r>
            <a:endParaRPr lang="en-US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endParaRPr lang="fa-IR" sz="3600" dirty="0">
              <a:cs typeface="B Zar" pitchFamily="2" charset="-78"/>
            </a:endParaRPr>
          </a:p>
          <a:p>
            <a:pPr marL="0" indent="0" algn="r" rtl="1">
              <a:buNone/>
            </a:pPr>
            <a:endParaRPr lang="fa-IR" sz="3600" dirty="0" smtClean="0">
              <a:cs typeface="B Zar" pitchFamily="2" charset="-78"/>
            </a:endParaRPr>
          </a:p>
          <a:p>
            <a:pPr marL="0" indent="0" algn="ctr" rtl="1">
              <a:buNone/>
            </a:pPr>
            <a:r>
              <a:rPr lang="fa-IR" sz="2400" dirty="0" smtClean="0">
                <a:solidFill>
                  <a:srgbClr val="002060"/>
                </a:solidFill>
                <a:cs typeface="B Zar" pitchFamily="2" charset="-78"/>
              </a:rPr>
              <a:t>آنچه از تعاریف می توان نتیجه گرفت</a:t>
            </a:r>
          </a:p>
          <a:p>
            <a:pPr marL="0" indent="0" algn="r" rtl="1">
              <a:buNone/>
            </a:pPr>
            <a:endParaRPr lang="en-US" sz="3600" dirty="0">
              <a:cs typeface="B Zar" pitchFamily="2" charset="-78"/>
            </a:endParaRPr>
          </a:p>
        </p:txBody>
      </p:sp>
      <p:sp>
        <p:nvSpPr>
          <p:cNvPr id="5" name="Striped Right Arrow 4"/>
          <p:cNvSpPr/>
          <p:nvPr/>
        </p:nvSpPr>
        <p:spPr>
          <a:xfrm rot="5400000">
            <a:off x="4000497" y="3238502"/>
            <a:ext cx="990602" cy="914399"/>
          </a:xfrm>
          <a:prstGeom prst="stripedRightArrow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HeroicExtremeLeftFacing"/>
            <a:lightRig rig="threePt" dir="t"/>
          </a:scene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3400" y="1600200"/>
            <a:ext cx="7924799" cy="1066800"/>
          </a:xfrm>
          <a:prstGeom prst="rect">
            <a:avLst/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2800" dirty="0">
                <a:cs typeface="B Zar" pitchFamily="2" charset="-78"/>
              </a:rPr>
              <a:t>مديريت دانش رويكردي نظام مند، </a:t>
            </a:r>
            <a:r>
              <a:rPr lang="fa-IR" sz="2800" dirty="0" smtClean="0">
                <a:cs typeface="B Zar" pitchFamily="2" charset="-78"/>
              </a:rPr>
              <a:t>جهت </a:t>
            </a:r>
            <a:r>
              <a:rPr lang="fa-IR" sz="2800" dirty="0">
                <a:cs typeface="B Zar" pitchFamily="2" charset="-78"/>
              </a:rPr>
              <a:t>يافتن، درك و استفاده از دانش جهت خلق ارزش مي‌باشد. </a:t>
            </a:r>
            <a:endParaRPr lang="en-US" sz="2800" dirty="0">
              <a:cs typeface="B Zar" pitchFamily="2" charset="-78"/>
            </a:endParaRPr>
          </a:p>
        </p:txBody>
      </p:sp>
      <p:sp>
        <p:nvSpPr>
          <p:cNvPr id="8" name="Rectangular Callout 7"/>
          <p:cNvSpPr/>
          <p:nvPr/>
        </p:nvSpPr>
        <p:spPr>
          <a:xfrm>
            <a:off x="762000" y="4343398"/>
            <a:ext cx="3428999" cy="2057397"/>
          </a:xfrm>
          <a:prstGeom prst="wedgeRectCallout">
            <a:avLst>
              <a:gd name="adj1" fmla="val 36678"/>
              <a:gd name="adj2" fmla="val -65816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3200" dirty="0">
                <a:cs typeface="B Zar" pitchFamily="2" charset="-78"/>
              </a:rPr>
              <a:t>غيرفيزيكي و كيفي </a:t>
            </a:r>
            <a:endParaRPr lang="fa-IR" sz="3200" dirty="0" smtClean="0">
              <a:cs typeface="B Zar" pitchFamily="2" charset="-78"/>
            </a:endParaRPr>
          </a:p>
          <a:p>
            <a:pPr algn="ctr"/>
            <a:r>
              <a:rPr lang="fa-IR" sz="2400" dirty="0" smtClean="0">
                <a:cs typeface="B Zar" pitchFamily="2" charset="-78"/>
              </a:rPr>
              <a:t>شامل </a:t>
            </a:r>
            <a:r>
              <a:rPr lang="fa-IR" sz="2400" dirty="0">
                <a:cs typeface="B Zar" pitchFamily="2" charset="-78"/>
              </a:rPr>
              <a:t>سيستمهاي اجتماعي و نيروي انساني سازمان </a:t>
            </a:r>
            <a:endParaRPr lang="en-US" sz="2400" dirty="0">
              <a:cs typeface="B Zar" pitchFamily="2" charset="-78"/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4970204" y="4343399"/>
            <a:ext cx="3487995" cy="2057397"/>
          </a:xfrm>
          <a:prstGeom prst="wedgeRectCallout">
            <a:avLst>
              <a:gd name="adj1" fmla="val -32998"/>
              <a:gd name="adj2" fmla="val -66533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2400" dirty="0">
                <a:cs typeface="B Zar" pitchFamily="2" charset="-78"/>
              </a:rPr>
              <a:t> </a:t>
            </a:r>
            <a:r>
              <a:rPr lang="fa-IR" sz="3200" dirty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بعد فيزيكي و كمي </a:t>
            </a:r>
            <a:endParaRPr lang="fa-IR" sz="24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endParaRPr>
          </a:p>
          <a:p>
            <a:pPr algn="ctr"/>
            <a:r>
              <a:rPr lang="fa-IR" sz="2400" dirty="0" smtClean="0">
                <a:cs typeface="B Zar" pitchFamily="2" charset="-78"/>
              </a:rPr>
              <a:t>شامل </a:t>
            </a:r>
            <a:r>
              <a:rPr lang="fa-IR" sz="2400" dirty="0">
                <a:cs typeface="B Zar" pitchFamily="2" charset="-78"/>
              </a:rPr>
              <a:t>فناوري‌ها و تكنولوژي‌هاي ارتباطي و </a:t>
            </a:r>
            <a:r>
              <a:rPr lang="fa-IR" sz="2400" dirty="0" smtClean="0">
                <a:cs typeface="B Zar" pitchFamily="2" charset="-78"/>
              </a:rPr>
              <a:t>اطلاعاتي</a:t>
            </a:r>
            <a:endParaRPr lang="en-US" sz="2400" dirty="0"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1078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solidFill>
                  <a:srgbClr val="7030A0"/>
                </a:solidFill>
                <a:cs typeface="B Zar" pitchFamily="2" charset="-78"/>
              </a:rPr>
              <a:t>اهداف كلي</a:t>
            </a:r>
            <a:r>
              <a:rPr lang="fa-IR" b="1" dirty="0" smtClean="0">
                <a:solidFill>
                  <a:srgbClr val="7030A0"/>
                </a:solidFill>
                <a:cs typeface="B Zar" pitchFamily="2" charset="-78"/>
              </a:rPr>
              <a:t> مديريت دانش</a:t>
            </a:r>
            <a:endParaRPr lang="en-US" dirty="0">
              <a:solidFill>
                <a:srgbClr val="7030A0"/>
              </a:solidFill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r" rtl="1">
              <a:lnSpc>
                <a:spcPct val="150000"/>
              </a:lnSpc>
              <a:buFont typeface="Wingdings" pitchFamily="2" charset="2"/>
              <a:buChar char="q"/>
            </a:pPr>
            <a:r>
              <a:rPr lang="ar-SA" sz="3600" dirty="0" smtClean="0">
                <a:cs typeface="B Zar" pitchFamily="2" charset="-78"/>
              </a:rPr>
              <a:t>تلاش </a:t>
            </a:r>
            <a:r>
              <a:rPr lang="ar-SA" sz="3600" dirty="0">
                <a:cs typeface="B Zar" pitchFamily="2" charset="-78"/>
              </a:rPr>
              <a:t>براي ايجاد منابع دانش</a:t>
            </a:r>
            <a:endParaRPr lang="en-US" sz="3600" dirty="0">
              <a:cs typeface="B Zar" pitchFamily="2" charset="-78"/>
            </a:endParaRPr>
          </a:p>
          <a:p>
            <a:pPr lvl="0" algn="r" rtl="1">
              <a:lnSpc>
                <a:spcPct val="150000"/>
              </a:lnSpc>
              <a:buFont typeface="Wingdings" pitchFamily="2" charset="2"/>
              <a:buChar char="q"/>
            </a:pPr>
            <a:r>
              <a:rPr lang="ar-SA" sz="3600" dirty="0" smtClean="0">
                <a:cs typeface="B Zar" pitchFamily="2" charset="-78"/>
              </a:rPr>
              <a:t> </a:t>
            </a:r>
            <a:r>
              <a:rPr lang="ar-SA" sz="3600" dirty="0">
                <a:cs typeface="B Zar" pitchFamily="2" charset="-78"/>
              </a:rPr>
              <a:t>ايجاد  مخازن يا انبارهاي دانش</a:t>
            </a:r>
            <a:endParaRPr lang="en-US" sz="3600" dirty="0">
              <a:cs typeface="B Zar" pitchFamily="2" charset="-78"/>
            </a:endParaRPr>
          </a:p>
          <a:p>
            <a:pPr lvl="0" algn="r" rtl="1">
              <a:lnSpc>
                <a:spcPct val="150000"/>
              </a:lnSpc>
              <a:buFont typeface="Wingdings" pitchFamily="2" charset="2"/>
              <a:buChar char="q"/>
            </a:pPr>
            <a:r>
              <a:rPr lang="ar-SA" sz="3600" dirty="0" smtClean="0">
                <a:cs typeface="B Zar" pitchFamily="2" charset="-78"/>
              </a:rPr>
              <a:t>كوشش </a:t>
            </a:r>
            <a:r>
              <a:rPr lang="ar-SA" sz="3600" dirty="0">
                <a:cs typeface="B Zar" pitchFamily="2" charset="-78"/>
              </a:rPr>
              <a:t>براي ارتقاي فرهنگ دانش</a:t>
            </a:r>
            <a:endParaRPr lang="en-US" sz="3600" dirty="0">
              <a:cs typeface="B Zar" pitchFamily="2" charset="-78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q"/>
            </a:pPr>
            <a:endParaRPr lang="en-US" sz="3600" dirty="0"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5512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en-US" b="1" dirty="0" smtClean="0"/>
              <a:t> </a:t>
            </a:r>
            <a:r>
              <a:rPr lang="fa-IR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مخازن دانش </a:t>
            </a:r>
            <a:endParaRPr lang="en-US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r" rtl="1">
              <a:lnSpc>
                <a:spcPct val="150000"/>
              </a:lnSpc>
            </a:pPr>
            <a:r>
              <a:rPr lang="ar-SA" dirty="0" smtClean="0">
                <a:cs typeface="B Zar" pitchFamily="2" charset="-78"/>
              </a:rPr>
              <a:t> </a:t>
            </a:r>
            <a:r>
              <a:rPr lang="ar-SA" dirty="0">
                <a:cs typeface="B Zar" pitchFamily="2" charset="-78"/>
              </a:rPr>
              <a:t>دانش </a:t>
            </a:r>
            <a:r>
              <a:rPr lang="ar-SA" dirty="0" smtClean="0">
                <a:cs typeface="B Zar" pitchFamily="2" charset="-78"/>
              </a:rPr>
              <a:t>بيروني</a:t>
            </a:r>
            <a:r>
              <a:rPr lang="fa-IR" dirty="0" smtClean="0">
                <a:cs typeface="B Zar" pitchFamily="2" charset="-78"/>
              </a:rPr>
              <a:t> </a:t>
            </a:r>
            <a:r>
              <a:rPr lang="ar-SA" dirty="0" smtClean="0">
                <a:cs typeface="B Zar" pitchFamily="2" charset="-78"/>
              </a:rPr>
              <a:t>(</a:t>
            </a:r>
            <a:r>
              <a:rPr lang="ar-SA" dirty="0">
                <a:cs typeface="B Zar" pitchFamily="2" charset="-78"/>
              </a:rPr>
              <a:t>هوش رقابتي)</a:t>
            </a:r>
            <a:endParaRPr lang="en-US" dirty="0">
              <a:cs typeface="B Zar" pitchFamily="2" charset="-78"/>
            </a:endParaRPr>
          </a:p>
          <a:p>
            <a:pPr lvl="0" algn="r" rtl="1">
              <a:lnSpc>
                <a:spcPct val="150000"/>
              </a:lnSpc>
            </a:pPr>
            <a:r>
              <a:rPr lang="ar-SA" dirty="0" smtClean="0">
                <a:cs typeface="B Zar" pitchFamily="2" charset="-78"/>
              </a:rPr>
              <a:t>دانش ساختمند</a:t>
            </a:r>
            <a:r>
              <a:rPr lang="fa-IR" dirty="0" smtClean="0">
                <a:cs typeface="B Zar" pitchFamily="2" charset="-78"/>
              </a:rPr>
              <a:t> </a:t>
            </a:r>
            <a:r>
              <a:rPr lang="ar-SA" dirty="0" smtClean="0">
                <a:cs typeface="B Zar" pitchFamily="2" charset="-78"/>
              </a:rPr>
              <a:t>دروني</a:t>
            </a:r>
            <a:r>
              <a:rPr lang="fa-IR" dirty="0" smtClean="0">
                <a:cs typeface="B Zar" pitchFamily="2" charset="-78"/>
              </a:rPr>
              <a:t> </a:t>
            </a:r>
            <a:r>
              <a:rPr lang="ar-SA" dirty="0" smtClean="0">
                <a:cs typeface="B Zar" pitchFamily="2" charset="-78"/>
              </a:rPr>
              <a:t>(گزارشهاي </a:t>
            </a:r>
            <a:r>
              <a:rPr lang="ar-SA" dirty="0">
                <a:cs typeface="B Zar" pitchFamily="2" charset="-78"/>
              </a:rPr>
              <a:t>پژوهشي،نوشته‌ها </a:t>
            </a:r>
            <a:r>
              <a:rPr lang="ar-SA" dirty="0" smtClean="0">
                <a:cs typeface="B Zar" pitchFamily="2" charset="-78"/>
              </a:rPr>
              <a:t>و</a:t>
            </a:r>
            <a:r>
              <a:rPr lang="fa-IR" dirty="0" smtClean="0">
                <a:cs typeface="B Zar" pitchFamily="2" charset="-78"/>
              </a:rPr>
              <a:t> </a:t>
            </a:r>
            <a:r>
              <a:rPr lang="ar-SA" dirty="0" smtClean="0">
                <a:cs typeface="B Zar" pitchFamily="2" charset="-78"/>
              </a:rPr>
              <a:t>روشهاي </a:t>
            </a:r>
            <a:r>
              <a:rPr lang="ar-SA" dirty="0">
                <a:cs typeface="B Zar" pitchFamily="2" charset="-78"/>
              </a:rPr>
              <a:t>بازاريابي)</a:t>
            </a:r>
            <a:endParaRPr lang="en-US" dirty="0">
              <a:cs typeface="B Zar" pitchFamily="2" charset="-78"/>
            </a:endParaRPr>
          </a:p>
          <a:p>
            <a:pPr lvl="0" algn="r" rtl="1">
              <a:lnSpc>
                <a:spcPct val="150000"/>
              </a:lnSpc>
            </a:pPr>
            <a:r>
              <a:rPr lang="ar-SA" dirty="0" smtClean="0">
                <a:cs typeface="B Zar" pitchFamily="2" charset="-78"/>
              </a:rPr>
              <a:t>دانش بي‌ساختاردروني</a:t>
            </a:r>
            <a:r>
              <a:rPr lang="fa-IR" dirty="0" smtClean="0">
                <a:cs typeface="B Zar" pitchFamily="2" charset="-78"/>
              </a:rPr>
              <a:t> </a:t>
            </a:r>
            <a:r>
              <a:rPr lang="ar-SA" dirty="0" smtClean="0">
                <a:cs typeface="B Zar" pitchFamily="2" charset="-78"/>
              </a:rPr>
              <a:t>(</a:t>
            </a:r>
            <a:r>
              <a:rPr lang="ar-SA" dirty="0">
                <a:cs typeface="B Zar" pitchFamily="2" charset="-78"/>
              </a:rPr>
              <a:t>پايگاه دانشي كه«درسهاي آموخته‌شده»ناميده ميشوند)</a:t>
            </a:r>
            <a:endParaRPr lang="en-US" dirty="0">
              <a:cs typeface="B Zar" pitchFamily="2" charset="-78"/>
            </a:endParaRPr>
          </a:p>
          <a:p>
            <a:pPr marL="0" indent="0" algn="r" rtl="1">
              <a:buNone/>
            </a:pPr>
            <a:endParaRPr lang="en-US" dirty="0"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1566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fa-IR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انواع پروژه‌هاي مديريت دانش‌</a:t>
            </a:r>
            <a:endParaRPr lang="en-US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>
              <a:buFont typeface="Wingdings" pitchFamily="2" charset="2"/>
              <a:buChar char="q"/>
            </a:pPr>
            <a:r>
              <a:rPr lang="ar-SA" sz="3600" b="1" dirty="0" smtClean="0">
                <a:cs typeface="B Zar" pitchFamily="2" charset="-78"/>
              </a:rPr>
              <a:t>ايجاد </a:t>
            </a:r>
            <a:r>
              <a:rPr lang="ar-SA" sz="3600" b="1" dirty="0">
                <a:cs typeface="B Zar" pitchFamily="2" charset="-78"/>
              </a:rPr>
              <a:t>مخزن دانش‌</a:t>
            </a:r>
            <a:endParaRPr lang="en-US" sz="3600" b="1" dirty="0">
              <a:cs typeface="B Zar" pitchFamily="2" charset="-78"/>
            </a:endParaRPr>
          </a:p>
          <a:p>
            <a:pPr algn="r" rtl="1"/>
            <a:r>
              <a:rPr lang="fa-IR" sz="2400" dirty="0" smtClean="0">
                <a:cs typeface="B Zar" pitchFamily="2" charset="-78"/>
              </a:rPr>
              <a:t>قرار دادن </a:t>
            </a:r>
            <a:r>
              <a:rPr lang="ar-SA" sz="2400" dirty="0" smtClean="0">
                <a:cs typeface="B Zar" pitchFamily="2" charset="-78"/>
              </a:rPr>
              <a:t>مدارك واسناد</a:t>
            </a:r>
            <a:r>
              <a:rPr lang="fa-IR" sz="2400" dirty="0" smtClean="0">
                <a:cs typeface="B Zar" pitchFamily="2" charset="-78"/>
              </a:rPr>
              <a:t> </a:t>
            </a:r>
            <a:r>
              <a:rPr lang="ar-SA" sz="2400" dirty="0" smtClean="0">
                <a:cs typeface="B Zar" pitchFamily="2" charset="-78"/>
              </a:rPr>
              <a:t>از</a:t>
            </a:r>
            <a:r>
              <a:rPr lang="fa-IR" sz="2400" dirty="0" smtClean="0">
                <a:cs typeface="B Zar" pitchFamily="2" charset="-78"/>
              </a:rPr>
              <a:t> </a:t>
            </a:r>
            <a:r>
              <a:rPr lang="ar-SA" sz="2400" dirty="0" smtClean="0">
                <a:cs typeface="B Zar" pitchFamily="2" charset="-78"/>
              </a:rPr>
              <a:t>قبيل يادداشت</a:t>
            </a:r>
            <a:r>
              <a:rPr lang="fa-IR" sz="2400" dirty="0" smtClean="0">
                <a:cs typeface="B Zar" pitchFamily="2" charset="-78"/>
              </a:rPr>
              <a:t> </a:t>
            </a:r>
            <a:r>
              <a:rPr lang="ar-SA" sz="2400" dirty="0" smtClean="0">
                <a:cs typeface="B Zar" pitchFamily="2" charset="-78"/>
              </a:rPr>
              <a:t>ها،گزارشها </a:t>
            </a:r>
            <a:r>
              <a:rPr lang="ar-SA" sz="2400" dirty="0">
                <a:cs typeface="B Zar" pitchFamily="2" charset="-78"/>
              </a:rPr>
              <a:t>ومقالات‌ را دريك انباريا مخزن </a:t>
            </a:r>
            <a:endParaRPr lang="fa-IR" sz="2400" dirty="0" smtClean="0">
              <a:cs typeface="B Zar" pitchFamily="2" charset="-78"/>
            </a:endParaRPr>
          </a:p>
          <a:p>
            <a:pPr algn="r" rtl="1">
              <a:buFont typeface="Wingdings" pitchFamily="2" charset="2"/>
              <a:buChar char="q"/>
            </a:pPr>
            <a:r>
              <a:rPr lang="ar-SA" sz="3600" b="1" dirty="0" smtClean="0">
                <a:cs typeface="B Zar" pitchFamily="2" charset="-78"/>
              </a:rPr>
              <a:t>بهبود </a:t>
            </a:r>
            <a:r>
              <a:rPr lang="ar-SA" sz="3600" b="1" dirty="0">
                <a:cs typeface="B Zar" pitchFamily="2" charset="-78"/>
              </a:rPr>
              <a:t>دسترسي به دانش‌</a:t>
            </a:r>
            <a:endParaRPr lang="en-US" sz="3600" b="1" dirty="0">
              <a:cs typeface="B Zar" pitchFamily="2" charset="-78"/>
            </a:endParaRPr>
          </a:p>
          <a:p>
            <a:pPr algn="r" rtl="1"/>
            <a:r>
              <a:rPr lang="ar-SA" sz="2400" dirty="0" smtClean="0">
                <a:cs typeface="B Zar" pitchFamily="2" charset="-78"/>
              </a:rPr>
              <a:t>دسترسي </a:t>
            </a:r>
            <a:r>
              <a:rPr lang="ar-SA" sz="2400" dirty="0">
                <a:cs typeface="B Zar" pitchFamily="2" charset="-78"/>
              </a:rPr>
              <a:t>آسان به دانش </a:t>
            </a:r>
            <a:r>
              <a:rPr lang="ar-SA" sz="2400" dirty="0" smtClean="0">
                <a:cs typeface="B Zar" pitchFamily="2" charset="-78"/>
              </a:rPr>
              <a:t>و</a:t>
            </a:r>
            <a:r>
              <a:rPr lang="fa-IR" sz="2400" dirty="0" smtClean="0">
                <a:cs typeface="B Zar" pitchFamily="2" charset="-78"/>
              </a:rPr>
              <a:t> </a:t>
            </a:r>
            <a:r>
              <a:rPr lang="ar-SA" sz="2400" dirty="0" smtClean="0">
                <a:cs typeface="B Zar" pitchFamily="2" charset="-78"/>
              </a:rPr>
              <a:t>انتقال دانش درميان</a:t>
            </a:r>
            <a:r>
              <a:rPr lang="fa-IR" sz="2400" dirty="0" smtClean="0">
                <a:cs typeface="B Zar" pitchFamily="2" charset="-78"/>
              </a:rPr>
              <a:t> </a:t>
            </a:r>
            <a:r>
              <a:rPr lang="ar-SA" sz="2400" dirty="0" smtClean="0">
                <a:cs typeface="B Zar" pitchFamily="2" charset="-78"/>
              </a:rPr>
              <a:t>كاركنان </a:t>
            </a:r>
            <a:endParaRPr lang="fa-IR" sz="2400" dirty="0" smtClean="0">
              <a:cs typeface="B Zar" pitchFamily="2" charset="-78"/>
            </a:endParaRPr>
          </a:p>
          <a:p>
            <a:pPr algn="r" rtl="1">
              <a:buFont typeface="Wingdings" pitchFamily="2" charset="2"/>
              <a:buChar char="q"/>
            </a:pPr>
            <a:r>
              <a:rPr lang="ar-SA" sz="3600" b="1" dirty="0" smtClean="0">
                <a:cs typeface="B Zar" pitchFamily="2" charset="-78"/>
              </a:rPr>
              <a:t>افزايش </a:t>
            </a:r>
            <a:r>
              <a:rPr lang="ar-SA" sz="3600" b="1" dirty="0">
                <a:cs typeface="B Zar" pitchFamily="2" charset="-78"/>
              </a:rPr>
              <a:t>محيط دانش‌ </a:t>
            </a:r>
            <a:endParaRPr lang="en-US" sz="3600" b="1" dirty="0">
              <a:cs typeface="B Zar" pitchFamily="2" charset="-78"/>
            </a:endParaRPr>
          </a:p>
          <a:p>
            <a:pPr algn="r" rtl="1"/>
            <a:r>
              <a:rPr lang="ar-SA" sz="2400" dirty="0" smtClean="0">
                <a:cs typeface="B Zar" pitchFamily="2" charset="-78"/>
              </a:rPr>
              <a:t>ايجاد</a:t>
            </a:r>
            <a:r>
              <a:rPr lang="fa-IR" sz="2400" dirty="0" smtClean="0">
                <a:cs typeface="B Zar" pitchFamily="2" charset="-78"/>
              </a:rPr>
              <a:t> </a:t>
            </a:r>
            <a:r>
              <a:rPr lang="ar-SA" sz="2400" dirty="0" smtClean="0">
                <a:cs typeface="B Zar" pitchFamily="2" charset="-78"/>
              </a:rPr>
              <a:t>محيطي </a:t>
            </a:r>
            <a:r>
              <a:rPr lang="fa-IR" sz="2400" dirty="0" smtClean="0">
                <a:cs typeface="B Zar" pitchFamily="2" charset="-78"/>
              </a:rPr>
              <a:t>برای </a:t>
            </a:r>
            <a:r>
              <a:rPr lang="ar-SA" sz="2400" dirty="0" smtClean="0">
                <a:cs typeface="B Zar" pitchFamily="2" charset="-78"/>
              </a:rPr>
              <a:t>خلق،انتقال </a:t>
            </a:r>
            <a:r>
              <a:rPr lang="ar-SA" sz="2400" dirty="0">
                <a:cs typeface="B Zar" pitchFamily="2" charset="-78"/>
              </a:rPr>
              <a:t>واستفاده ازدانش </a:t>
            </a:r>
            <a:r>
              <a:rPr lang="fa-IR" sz="2400" dirty="0" smtClean="0">
                <a:cs typeface="B Zar" pitchFamily="2" charset="-78"/>
              </a:rPr>
              <a:t> </a:t>
            </a:r>
          </a:p>
          <a:p>
            <a:pPr algn="r" rtl="1">
              <a:buFont typeface="Wingdings" pitchFamily="2" charset="2"/>
              <a:buChar char="q"/>
            </a:pPr>
            <a:r>
              <a:rPr lang="ar-SA" sz="3600" b="1" dirty="0" smtClean="0">
                <a:cs typeface="B Zar" pitchFamily="2" charset="-78"/>
              </a:rPr>
              <a:t>مديريت </a:t>
            </a:r>
            <a:r>
              <a:rPr lang="ar-SA" sz="3600" b="1" dirty="0">
                <a:cs typeface="B Zar" pitchFamily="2" charset="-78"/>
              </a:rPr>
              <a:t>دانش بعنوان يك دارايي‌</a:t>
            </a:r>
            <a:endParaRPr lang="en-US" sz="3600" b="1" dirty="0">
              <a:cs typeface="B Zar" pitchFamily="2" charset="-78"/>
            </a:endParaRPr>
          </a:p>
          <a:p>
            <a:pPr algn="r" rtl="1"/>
            <a:r>
              <a:rPr lang="fa-IR" sz="2400" dirty="0" smtClean="0">
                <a:cs typeface="B Zar" pitchFamily="2" charset="-78"/>
              </a:rPr>
              <a:t>برخورد </a:t>
            </a:r>
            <a:r>
              <a:rPr lang="ar-SA" sz="2400" dirty="0" smtClean="0">
                <a:cs typeface="B Zar" pitchFamily="2" charset="-78"/>
              </a:rPr>
              <a:t>نام </a:t>
            </a:r>
            <a:r>
              <a:rPr lang="ar-SA" sz="2400" dirty="0">
                <a:cs typeface="B Zar" pitchFamily="2" charset="-78"/>
              </a:rPr>
              <a:t>دانش با </a:t>
            </a:r>
            <a:r>
              <a:rPr lang="ar-SA" sz="2400" dirty="0" smtClean="0">
                <a:cs typeface="B Zar" pitchFamily="2" charset="-78"/>
              </a:rPr>
              <a:t>ساير</a:t>
            </a:r>
            <a:r>
              <a:rPr lang="fa-IR" sz="2400" dirty="0" smtClean="0">
                <a:cs typeface="B Zar" pitchFamily="2" charset="-78"/>
              </a:rPr>
              <a:t> </a:t>
            </a:r>
            <a:r>
              <a:rPr lang="ar-SA" sz="2400" dirty="0" smtClean="0">
                <a:cs typeface="B Zar" pitchFamily="2" charset="-78"/>
              </a:rPr>
              <a:t>دارائيها </a:t>
            </a:r>
            <a:r>
              <a:rPr lang="ar-SA" sz="2400" dirty="0">
                <a:cs typeface="B Zar" pitchFamily="2" charset="-78"/>
              </a:rPr>
              <a:t>درترازنامه شركت </a:t>
            </a:r>
            <a:endParaRPr lang="fa-IR" sz="2400" dirty="0">
              <a:cs typeface="B Zar" pitchFamily="2" charset="-78"/>
            </a:endParaRPr>
          </a:p>
          <a:p>
            <a:pPr algn="r" rtl="1"/>
            <a:endParaRPr lang="en-US" sz="2800" dirty="0"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1426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عوامل مؤثر درتوفيق پروژه‌هاي مديريت دانش‌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algn="r" rtl="1">
              <a:buFont typeface="Wingdings" pitchFamily="2" charset="2"/>
              <a:buChar char="q"/>
            </a:pPr>
            <a:r>
              <a:rPr lang="ar-SA" dirty="0">
                <a:cs typeface="B Zar" pitchFamily="2" charset="-78"/>
              </a:rPr>
              <a:t>ـ فرهنگ دانش محور </a:t>
            </a:r>
            <a:endParaRPr lang="en-US" dirty="0">
              <a:cs typeface="B Zar" pitchFamily="2" charset="-78"/>
            </a:endParaRPr>
          </a:p>
          <a:p>
            <a:pPr lvl="0" algn="r" rtl="1">
              <a:buFont typeface="Wingdings" pitchFamily="2" charset="2"/>
              <a:buChar char="q"/>
            </a:pPr>
            <a:r>
              <a:rPr lang="ar-SA" dirty="0">
                <a:cs typeface="B Zar" pitchFamily="2" charset="-78"/>
              </a:rPr>
              <a:t>ـ زيربناي سازماني وفني</a:t>
            </a:r>
            <a:endParaRPr lang="en-US" dirty="0">
              <a:cs typeface="B Zar" pitchFamily="2" charset="-78"/>
            </a:endParaRPr>
          </a:p>
          <a:p>
            <a:pPr lvl="0" algn="r" rtl="1">
              <a:buFont typeface="Wingdings" pitchFamily="2" charset="2"/>
              <a:buChar char="q"/>
            </a:pPr>
            <a:r>
              <a:rPr lang="ar-SA" dirty="0">
                <a:cs typeface="B Zar" pitchFamily="2" charset="-78"/>
              </a:rPr>
              <a:t>ـ حمايت مديريت ارشد </a:t>
            </a:r>
            <a:endParaRPr lang="en-US" dirty="0">
              <a:cs typeface="B Zar" pitchFamily="2" charset="-78"/>
            </a:endParaRPr>
          </a:p>
          <a:p>
            <a:pPr lvl="0" algn="r" rtl="1">
              <a:buFont typeface="Wingdings" pitchFamily="2" charset="2"/>
              <a:buChar char="q"/>
            </a:pPr>
            <a:r>
              <a:rPr lang="ar-SA" dirty="0">
                <a:cs typeface="B Zar" pitchFamily="2" charset="-78"/>
              </a:rPr>
              <a:t>ـ پيوندارزشمند صنعت واقتصاد</a:t>
            </a:r>
            <a:endParaRPr lang="en-US" dirty="0">
              <a:cs typeface="B Zar" pitchFamily="2" charset="-78"/>
            </a:endParaRPr>
          </a:p>
          <a:p>
            <a:pPr lvl="0" algn="r" rtl="1">
              <a:buFont typeface="Wingdings" pitchFamily="2" charset="2"/>
              <a:buChar char="q"/>
            </a:pPr>
            <a:r>
              <a:rPr lang="ar-SA" dirty="0">
                <a:cs typeface="B Zar" pitchFamily="2" charset="-78"/>
              </a:rPr>
              <a:t>ـ جزئي ازفرايندگرايي </a:t>
            </a:r>
            <a:endParaRPr lang="en-US" dirty="0">
              <a:cs typeface="B Zar" pitchFamily="2" charset="-78"/>
            </a:endParaRPr>
          </a:p>
          <a:p>
            <a:pPr lvl="0" algn="r" rtl="1">
              <a:buFont typeface="Wingdings" pitchFamily="2" charset="2"/>
              <a:buChar char="q"/>
            </a:pPr>
            <a:r>
              <a:rPr lang="ar-SA" dirty="0">
                <a:cs typeface="B Zar" pitchFamily="2" charset="-78"/>
              </a:rPr>
              <a:t>ـ وضوح نگرش وبيان </a:t>
            </a:r>
            <a:endParaRPr lang="en-US" dirty="0">
              <a:cs typeface="B Zar" pitchFamily="2" charset="-78"/>
            </a:endParaRPr>
          </a:p>
          <a:p>
            <a:pPr lvl="0" algn="r" rtl="1">
              <a:buFont typeface="Wingdings" pitchFamily="2" charset="2"/>
              <a:buChar char="q"/>
            </a:pPr>
            <a:r>
              <a:rPr lang="ar-SA" dirty="0">
                <a:cs typeface="B Zar" pitchFamily="2" charset="-78"/>
              </a:rPr>
              <a:t>ـ ابزارهاي انگيزشي مهم </a:t>
            </a:r>
            <a:endParaRPr lang="en-US" dirty="0">
              <a:cs typeface="B Zar" pitchFamily="2" charset="-78"/>
            </a:endParaRPr>
          </a:p>
          <a:p>
            <a:pPr lvl="0" algn="r" rtl="1">
              <a:buFont typeface="Wingdings" pitchFamily="2" charset="2"/>
              <a:buChar char="q"/>
            </a:pPr>
            <a:r>
              <a:rPr lang="ar-SA" dirty="0">
                <a:cs typeface="B Zar" pitchFamily="2" charset="-78"/>
              </a:rPr>
              <a:t>ـ سطوحي ازساختار دانش </a:t>
            </a:r>
            <a:endParaRPr lang="en-US" dirty="0">
              <a:cs typeface="B Zar" pitchFamily="2" charset="-78"/>
            </a:endParaRPr>
          </a:p>
          <a:p>
            <a:pPr algn="r" rtl="1">
              <a:buFont typeface="Wingdings" pitchFamily="2" charset="2"/>
              <a:buChar char="q"/>
            </a:pPr>
            <a:r>
              <a:rPr lang="ar-SA" dirty="0">
                <a:cs typeface="B Zar" pitchFamily="2" charset="-78"/>
              </a:rPr>
              <a:t>ـ راههاي چندگانه انتقال دانش</a:t>
            </a:r>
            <a:endParaRPr lang="en-US" dirty="0"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8416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فرايند مديريت دانش</a:t>
            </a:r>
            <a:endParaRPr lang="en-US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itchFamily="2" charset="-78"/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228600" y="1371601"/>
            <a:ext cx="8610599" cy="5181600"/>
            <a:chOff x="939" y="940"/>
            <a:chExt cx="4357" cy="2959"/>
          </a:xfrm>
        </p:grpSpPr>
        <p:sp>
          <p:nvSpPr>
            <p:cNvPr id="5" name="Text Box 5"/>
            <p:cNvSpPr txBox="1">
              <a:spLocks noChangeArrowheads="1"/>
            </p:cNvSpPr>
            <p:nvPr/>
          </p:nvSpPr>
          <p:spPr bwMode="auto">
            <a:xfrm>
              <a:off x="1144" y="2525"/>
              <a:ext cx="1062" cy="4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pPr algn="ctr" fontAlgn="base">
                <a:spcBef>
                  <a:spcPct val="50000"/>
                </a:spcBef>
                <a:defRPr/>
              </a:pPr>
              <a:r>
                <a:rPr lang="en-US" sz="2000" b="0" baseline="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rPr>
                <a:t>Knowledge acquisition</a:t>
              </a:r>
            </a:p>
          </p:txBody>
        </p:sp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1656" y="1765"/>
              <a:ext cx="1062" cy="4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pPr algn="ctr" fontAlgn="base">
                <a:spcBef>
                  <a:spcPct val="50000"/>
                </a:spcBef>
                <a:defRPr/>
              </a:pPr>
              <a:r>
                <a:rPr lang="en-US" sz="2000" b="0" baseline="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rPr>
                <a:t>Knowledge identification</a:t>
              </a: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3608" y="1781"/>
              <a:ext cx="1062" cy="4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pPr algn="ctr" fontAlgn="base">
                <a:spcBef>
                  <a:spcPct val="50000"/>
                </a:spcBef>
                <a:defRPr/>
              </a:pPr>
              <a:r>
                <a:rPr lang="en-US" sz="2000" b="0" baseline="0" dirty="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rPr>
                <a:t>Knowledge retention</a:t>
              </a: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1665" y="3317"/>
              <a:ext cx="1062" cy="4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pPr algn="ctr" fontAlgn="base">
                <a:spcBef>
                  <a:spcPct val="50000"/>
                </a:spcBef>
                <a:defRPr/>
              </a:pPr>
              <a:r>
                <a:rPr lang="en-US" sz="2000" b="0" baseline="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rPr>
                <a:t>Knowledge development</a:t>
              </a:r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3645" y="3325"/>
              <a:ext cx="1062" cy="43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/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pPr algn="ctr" fontAlgn="base">
                <a:spcBef>
                  <a:spcPct val="50000"/>
                </a:spcBef>
                <a:defRPr/>
              </a:pPr>
              <a:r>
                <a:rPr lang="en-US" sz="2000" b="0" baseline="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rPr>
                <a:t>Knowledge </a:t>
              </a:r>
              <a:r>
                <a:rPr lang="en-US" sz="1400" b="0" baseline="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rPr>
                <a:t>sharing/distribution</a:t>
              </a:r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4000" y="2533"/>
              <a:ext cx="1062" cy="4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pPr algn="ctr" fontAlgn="base">
                <a:spcBef>
                  <a:spcPct val="50000"/>
                </a:spcBef>
                <a:defRPr/>
              </a:pPr>
              <a:r>
                <a:rPr lang="en-US" sz="2000" b="0" baseline="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rPr>
                <a:t>Knowledge utilization</a:t>
              </a: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939" y="1651"/>
              <a:ext cx="4357" cy="224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pPr eaLnBrk="1" fontAlgn="base" hangingPunct="1"/>
              <a:endParaRPr lang="fa-IR" sz="1800" b="0" baseline="0">
                <a:cs typeface="Arial" charset="0"/>
              </a:endParaRPr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1664" y="1005"/>
              <a:ext cx="1062" cy="4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pPr algn="ctr" fontAlgn="base">
                <a:spcBef>
                  <a:spcPct val="50000"/>
                </a:spcBef>
                <a:defRPr/>
              </a:pPr>
              <a:r>
                <a:rPr lang="en-US" sz="2000" b="0" baseline="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rPr>
                <a:t>Knowledge goals</a:t>
              </a:r>
            </a:p>
          </p:txBody>
        </p:sp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3600" y="1005"/>
              <a:ext cx="1062" cy="4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pPr algn="ctr" fontAlgn="base">
                <a:spcBef>
                  <a:spcPct val="50000"/>
                </a:spcBef>
                <a:defRPr/>
              </a:pPr>
              <a:r>
                <a:rPr lang="en-US" sz="2000" b="0" baseline="0">
                  <a:solidFill>
                    <a:srgbClr val="000000"/>
                  </a:solidFill>
                  <a:latin typeface="Times New Roman" pitchFamily="18" charset="0"/>
                  <a:cs typeface="Arial" pitchFamily="34" charset="0"/>
                </a:rPr>
                <a:t>Knowledge assessment</a:t>
              </a:r>
            </a:p>
          </p:txBody>
        </p:sp>
        <p:sp>
          <p:nvSpPr>
            <p:cNvPr id="14" name="AutoShape 14"/>
            <p:cNvSpPr>
              <a:spLocks noChangeArrowheads="1"/>
            </p:cNvSpPr>
            <p:nvPr/>
          </p:nvSpPr>
          <p:spPr bwMode="auto">
            <a:xfrm>
              <a:off x="2854" y="1199"/>
              <a:ext cx="601" cy="195"/>
            </a:xfrm>
            <a:prstGeom prst="leftArrow">
              <a:avLst>
                <a:gd name="adj1" fmla="val 50000"/>
                <a:gd name="adj2" fmla="val 77051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pPr eaLnBrk="1" fontAlgn="base" hangingPunct="1"/>
              <a:endParaRPr lang="fa-IR" sz="1800" b="0" baseline="0">
                <a:cs typeface="Arial" charset="0"/>
              </a:endParaRPr>
            </a:p>
          </p:txBody>
        </p:sp>
        <p:sp>
          <p:nvSpPr>
            <p:cNvPr id="15" name="Text Box 15"/>
            <p:cNvSpPr txBox="1">
              <a:spLocks noChangeArrowheads="1"/>
            </p:cNvSpPr>
            <p:nvPr/>
          </p:nvSpPr>
          <p:spPr bwMode="auto">
            <a:xfrm>
              <a:off x="2815" y="940"/>
              <a:ext cx="69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600" b="0" baseline="0">
                  <a:solidFill>
                    <a:srgbClr val="000000"/>
                  </a:solidFill>
                  <a:cs typeface="Arial" charset="0"/>
                </a:rPr>
                <a:t>Feedback</a:t>
              </a:r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>
              <a:off x="2190" y="1451"/>
              <a:ext cx="0" cy="19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endParaRPr lang="en-US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 flipV="1">
              <a:off x="4129" y="1451"/>
              <a:ext cx="0" cy="20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endParaRPr 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H="1">
              <a:off x="1704" y="2214"/>
              <a:ext cx="486" cy="3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endParaRPr lang="en-US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1687" y="2977"/>
              <a:ext cx="528" cy="3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endParaRPr lang="en-US"/>
            </a:p>
          </p:txBody>
        </p:sp>
        <p:sp>
          <p:nvSpPr>
            <p:cNvPr id="20" name="Line 20"/>
            <p:cNvSpPr>
              <a:spLocks noChangeShapeType="1"/>
            </p:cNvSpPr>
            <p:nvPr/>
          </p:nvSpPr>
          <p:spPr bwMode="auto">
            <a:xfrm flipV="1">
              <a:off x="2726" y="3544"/>
              <a:ext cx="91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endParaRPr lang="en-US"/>
            </a:p>
          </p:txBody>
        </p:sp>
        <p:sp>
          <p:nvSpPr>
            <p:cNvPr id="21" name="Line 21"/>
            <p:cNvSpPr>
              <a:spLocks noChangeShapeType="1"/>
            </p:cNvSpPr>
            <p:nvPr/>
          </p:nvSpPr>
          <p:spPr bwMode="auto">
            <a:xfrm flipV="1">
              <a:off x="4162" y="2985"/>
              <a:ext cx="389" cy="3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endParaRPr lang="en-US"/>
            </a:p>
          </p:txBody>
        </p:sp>
        <p:sp>
          <p:nvSpPr>
            <p:cNvPr id="22" name="Line 22"/>
            <p:cNvSpPr>
              <a:spLocks noChangeShapeType="1"/>
            </p:cNvSpPr>
            <p:nvPr/>
          </p:nvSpPr>
          <p:spPr bwMode="auto">
            <a:xfrm flipH="1" flipV="1">
              <a:off x="4129" y="2238"/>
              <a:ext cx="390" cy="29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endParaRPr lang="en-US"/>
            </a:p>
          </p:txBody>
        </p:sp>
        <p:sp>
          <p:nvSpPr>
            <p:cNvPr id="23" name="Line 23"/>
            <p:cNvSpPr>
              <a:spLocks noChangeShapeType="1"/>
            </p:cNvSpPr>
            <p:nvPr/>
          </p:nvSpPr>
          <p:spPr bwMode="auto">
            <a:xfrm>
              <a:off x="2677" y="2222"/>
              <a:ext cx="0" cy="1103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endParaRPr lang="en-US"/>
            </a:p>
          </p:txBody>
        </p:sp>
        <p:sp>
          <p:nvSpPr>
            <p:cNvPr id="24" name="Line 24"/>
            <p:cNvSpPr>
              <a:spLocks noChangeShapeType="1"/>
            </p:cNvSpPr>
            <p:nvPr/>
          </p:nvSpPr>
          <p:spPr bwMode="auto">
            <a:xfrm>
              <a:off x="2718" y="2222"/>
              <a:ext cx="933" cy="1112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endParaRPr lang="en-US"/>
            </a:p>
          </p:txBody>
        </p:sp>
        <p:sp>
          <p:nvSpPr>
            <p:cNvPr id="25" name="Line 25"/>
            <p:cNvSpPr>
              <a:spLocks noChangeShapeType="1"/>
            </p:cNvSpPr>
            <p:nvPr/>
          </p:nvSpPr>
          <p:spPr bwMode="auto">
            <a:xfrm>
              <a:off x="2726" y="2165"/>
              <a:ext cx="1274" cy="576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endParaRPr lang="en-US"/>
            </a:p>
          </p:txBody>
        </p:sp>
        <p:sp>
          <p:nvSpPr>
            <p:cNvPr id="26" name="Line 26"/>
            <p:cNvSpPr>
              <a:spLocks noChangeShapeType="1"/>
            </p:cNvSpPr>
            <p:nvPr/>
          </p:nvSpPr>
          <p:spPr bwMode="auto">
            <a:xfrm>
              <a:off x="2726" y="2100"/>
              <a:ext cx="892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endParaRPr lang="en-US"/>
            </a:p>
          </p:txBody>
        </p:sp>
        <p:sp>
          <p:nvSpPr>
            <p:cNvPr id="27" name="Line 27"/>
            <p:cNvSpPr>
              <a:spLocks noChangeShapeType="1"/>
            </p:cNvSpPr>
            <p:nvPr/>
          </p:nvSpPr>
          <p:spPr bwMode="auto">
            <a:xfrm>
              <a:off x="2207" y="2758"/>
              <a:ext cx="438" cy="559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endParaRPr lang="en-US"/>
            </a:p>
          </p:txBody>
        </p:sp>
        <p:sp>
          <p:nvSpPr>
            <p:cNvPr id="28" name="Line 28"/>
            <p:cNvSpPr>
              <a:spLocks noChangeShapeType="1"/>
            </p:cNvSpPr>
            <p:nvPr/>
          </p:nvSpPr>
          <p:spPr bwMode="auto">
            <a:xfrm>
              <a:off x="2207" y="2766"/>
              <a:ext cx="1436" cy="568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endParaRPr lang="en-US"/>
            </a:p>
          </p:txBody>
        </p:sp>
        <p:sp>
          <p:nvSpPr>
            <p:cNvPr id="29" name="Line 29"/>
            <p:cNvSpPr>
              <a:spLocks noChangeShapeType="1"/>
            </p:cNvSpPr>
            <p:nvPr/>
          </p:nvSpPr>
          <p:spPr bwMode="auto">
            <a:xfrm>
              <a:off x="2207" y="2774"/>
              <a:ext cx="1793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endParaRPr lang="en-US"/>
            </a:p>
          </p:txBody>
        </p:sp>
        <p:sp>
          <p:nvSpPr>
            <p:cNvPr id="30" name="Line 30"/>
            <p:cNvSpPr>
              <a:spLocks noChangeShapeType="1"/>
            </p:cNvSpPr>
            <p:nvPr/>
          </p:nvSpPr>
          <p:spPr bwMode="auto">
            <a:xfrm flipV="1">
              <a:off x="2207" y="2149"/>
              <a:ext cx="1403" cy="633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endParaRPr lang="en-US"/>
            </a:p>
          </p:txBody>
        </p:sp>
        <p:sp>
          <p:nvSpPr>
            <p:cNvPr id="31" name="Line 31"/>
            <p:cNvSpPr>
              <a:spLocks noChangeShapeType="1"/>
            </p:cNvSpPr>
            <p:nvPr/>
          </p:nvSpPr>
          <p:spPr bwMode="auto">
            <a:xfrm flipV="1">
              <a:off x="2215" y="2222"/>
              <a:ext cx="438" cy="544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endParaRPr lang="en-US"/>
            </a:p>
          </p:txBody>
        </p:sp>
        <p:sp>
          <p:nvSpPr>
            <p:cNvPr id="32" name="Line 32"/>
            <p:cNvSpPr>
              <a:spLocks noChangeShapeType="1"/>
            </p:cNvSpPr>
            <p:nvPr/>
          </p:nvSpPr>
          <p:spPr bwMode="auto">
            <a:xfrm>
              <a:off x="2734" y="3374"/>
              <a:ext cx="917" cy="0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endParaRPr lang="en-US"/>
            </a:p>
          </p:txBody>
        </p:sp>
        <p:sp>
          <p:nvSpPr>
            <p:cNvPr id="33" name="Line 33"/>
            <p:cNvSpPr>
              <a:spLocks noChangeShapeType="1"/>
            </p:cNvSpPr>
            <p:nvPr/>
          </p:nvSpPr>
          <p:spPr bwMode="auto">
            <a:xfrm flipV="1">
              <a:off x="2734" y="2814"/>
              <a:ext cx="1266" cy="511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endParaRPr lang="en-US"/>
            </a:p>
          </p:txBody>
        </p:sp>
        <p:sp>
          <p:nvSpPr>
            <p:cNvPr id="34" name="Line 34"/>
            <p:cNvSpPr>
              <a:spLocks noChangeShapeType="1"/>
            </p:cNvSpPr>
            <p:nvPr/>
          </p:nvSpPr>
          <p:spPr bwMode="auto">
            <a:xfrm flipV="1">
              <a:off x="2734" y="2230"/>
              <a:ext cx="884" cy="1079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endParaRPr lang="en-US"/>
            </a:p>
          </p:txBody>
        </p:sp>
        <p:sp>
          <p:nvSpPr>
            <p:cNvPr id="35" name="Line 35"/>
            <p:cNvSpPr>
              <a:spLocks noChangeShapeType="1"/>
            </p:cNvSpPr>
            <p:nvPr/>
          </p:nvSpPr>
          <p:spPr bwMode="auto">
            <a:xfrm flipV="1">
              <a:off x="3667" y="2222"/>
              <a:ext cx="8" cy="1095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endParaRPr lang="en-US"/>
            </a:p>
          </p:txBody>
        </p:sp>
        <p:sp>
          <p:nvSpPr>
            <p:cNvPr id="36" name="Line 36"/>
            <p:cNvSpPr>
              <a:spLocks noChangeShapeType="1"/>
            </p:cNvSpPr>
            <p:nvPr/>
          </p:nvSpPr>
          <p:spPr bwMode="auto">
            <a:xfrm flipV="1">
              <a:off x="3691" y="2831"/>
              <a:ext cx="300" cy="486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endParaRPr lang="en-US"/>
            </a:p>
          </p:txBody>
        </p:sp>
        <p:sp>
          <p:nvSpPr>
            <p:cNvPr id="37" name="Line 37"/>
            <p:cNvSpPr>
              <a:spLocks noChangeShapeType="1"/>
            </p:cNvSpPr>
            <p:nvPr/>
          </p:nvSpPr>
          <p:spPr bwMode="auto">
            <a:xfrm flipH="1" flipV="1">
              <a:off x="3716" y="2246"/>
              <a:ext cx="284" cy="471"/>
            </a:xfrm>
            <a:prstGeom prst="line">
              <a:avLst/>
            </a:prstGeom>
            <a:noFill/>
            <a:ln w="9525">
              <a:solidFill>
                <a:srgbClr val="FF99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1306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فرايند مديريت دانش</a:t>
            </a:r>
            <a:endParaRPr lang="en-US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Font typeface="Wingdings" pitchFamily="2" charset="2"/>
              <a:buChar char="q"/>
            </a:pPr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  <a:hlinkClick r:id="rId2" action="ppaction://hlinkpres?slideindex=1&amp;slidetitle="/>
              </a:rPr>
              <a:t>شناسايي دانش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endParaRPr>
          </a:p>
          <a:p>
            <a:pPr algn="r" rtl="1">
              <a:buFont typeface="Wingdings" pitchFamily="2" charset="2"/>
              <a:buChar char="q"/>
            </a:pPr>
            <a:r>
              <a:rPr lang="ar-SA" b="1" dirty="0" smtClean="0">
                <a:cs typeface="B Zar" pitchFamily="2" charset="-78"/>
              </a:rPr>
              <a:t>تحصيل دانش </a:t>
            </a:r>
            <a:endParaRPr lang="en-US" dirty="0" smtClean="0">
              <a:cs typeface="B Zar" pitchFamily="2" charset="-78"/>
            </a:endParaRPr>
          </a:p>
          <a:p>
            <a:pPr algn="r" rtl="1">
              <a:buFont typeface="Wingdings" pitchFamily="2" charset="2"/>
              <a:buChar char="q"/>
            </a:pPr>
            <a:r>
              <a:rPr lang="ar-SA" b="1" dirty="0" smtClean="0">
                <a:cs typeface="B Zar" pitchFamily="2" charset="-78"/>
              </a:rPr>
              <a:t>توسعه دانش</a:t>
            </a:r>
            <a:endParaRPr lang="fa-IR" dirty="0" smtClean="0">
              <a:cs typeface="B Zar" pitchFamily="2" charset="-78"/>
            </a:endParaRPr>
          </a:p>
          <a:p>
            <a:pPr algn="r" rtl="1">
              <a:buFont typeface="Wingdings" pitchFamily="2" charset="2"/>
              <a:buChar char="q"/>
            </a:pPr>
            <a:r>
              <a:rPr lang="ar-SA" b="1" dirty="0" smtClean="0">
                <a:cs typeface="B Zar" pitchFamily="2" charset="-78"/>
              </a:rPr>
              <a:t>اشتراك گذاري دانش</a:t>
            </a:r>
            <a:endParaRPr lang="en-US" dirty="0" smtClean="0">
              <a:cs typeface="B Zar" pitchFamily="2" charset="-78"/>
            </a:endParaRPr>
          </a:p>
          <a:p>
            <a:pPr algn="r" rtl="1">
              <a:buFont typeface="Wingdings" pitchFamily="2" charset="2"/>
              <a:buChar char="q"/>
            </a:pPr>
            <a:r>
              <a:rPr lang="ar-SA" b="1" dirty="0" smtClean="0">
                <a:cs typeface="B Zar" pitchFamily="2" charset="-78"/>
              </a:rPr>
              <a:t>حفاظت از دانش </a:t>
            </a:r>
            <a:endParaRPr lang="en-US" dirty="0" smtClean="0">
              <a:cs typeface="B Zar" pitchFamily="2" charset="-78"/>
            </a:endParaRPr>
          </a:p>
          <a:p>
            <a:endParaRPr lang="en-US" dirty="0"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9993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pPr algn="r"/>
            <a:r>
              <a:rPr lang="fa-IR" sz="4000" b="1" dirty="0" smtClean="0">
                <a:cs typeface="B Zar" pitchFamily="2" charset="-78"/>
              </a:rPr>
              <a:t>توانمندسازهای فرایند مدیریت دانش</a:t>
            </a:r>
            <a:endParaRPr lang="en-US" sz="4000" b="1" dirty="0">
              <a:cs typeface="B Zar" pitchFamily="2" charset="-78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90600"/>
            <a:ext cx="8610600" cy="5257800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1600200" y="6356131"/>
            <a:ext cx="5715000" cy="474279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err="1"/>
              <a:t>Bukowitz</a:t>
            </a:r>
            <a:r>
              <a:rPr lang="en-US" sz="2400" b="1" dirty="0"/>
              <a:t> &amp; Williams,2002:11</a:t>
            </a:r>
          </a:p>
        </p:txBody>
      </p:sp>
    </p:spTree>
    <p:extLst>
      <p:ext uri="{BB962C8B-B14F-4D97-AF65-F5344CB8AC3E}">
        <p14:creationId xmlns:p14="http://schemas.microsoft.com/office/powerpoint/2010/main" val="263576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60408128"/>
              </p:ext>
            </p:extLst>
          </p:nvPr>
        </p:nvGraphicFramePr>
        <p:xfrm>
          <a:off x="533400" y="304800"/>
          <a:ext cx="8001000" cy="632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3003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b="1" dirty="0" smtClean="0">
                <a:solidFill>
                  <a:srgbClr val="0070C0"/>
                </a:solidFill>
                <a:cs typeface="B Zar" pitchFamily="2" charset="-78"/>
              </a:rPr>
              <a:t>مدیریت دانش! چرا؟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>
            <a:normAutofit lnSpcReduction="10000"/>
          </a:bodyPr>
          <a:lstStyle/>
          <a:p>
            <a:pPr algn="just" rtl="1">
              <a:lnSpc>
                <a:spcPct val="110000"/>
              </a:lnSpc>
              <a:spcBef>
                <a:spcPct val="30000"/>
              </a:spcBef>
            </a:pPr>
            <a:r>
              <a:rPr lang="fa-IR" dirty="0">
                <a:cs typeface="B Zar" pitchFamily="2" charset="-78"/>
              </a:rPr>
              <a:t>وضعیت جهان کسب و کار نه تنها با سطوح بالای عدم اطمینان و توانایی برای پیش بینی آتی، مشخص می شود بلکه این وضعیت به دو صورت اساسی تغییر یافته است.</a:t>
            </a:r>
          </a:p>
          <a:p>
            <a:pPr algn="just" rtl="1">
              <a:lnSpc>
                <a:spcPct val="110000"/>
              </a:lnSpc>
              <a:spcBef>
                <a:spcPct val="30000"/>
              </a:spcBef>
            </a:pPr>
            <a:r>
              <a:rPr lang="fa-IR" dirty="0">
                <a:cs typeface="B Zar" pitchFamily="2" charset="-78"/>
              </a:rPr>
              <a:t>اول اینکه: کار دانشی، ماهیتا با کار فیزیکی متفاوت است. در آن سرمایه های فکری به شدت به حساب می آیند و کارکنان دانشی (دارندگان دانش) دارایی های مهمی تلقی می شوند.</a:t>
            </a:r>
          </a:p>
          <a:p>
            <a:pPr algn="just" rtl="1">
              <a:lnSpc>
                <a:spcPct val="110000"/>
              </a:lnSpc>
              <a:spcBef>
                <a:spcPct val="30000"/>
              </a:spcBef>
            </a:pPr>
            <a:r>
              <a:rPr lang="fa-IR" dirty="0">
                <a:cs typeface="B Zar" pitchFamily="2" charset="-78"/>
              </a:rPr>
              <a:t>دوم: کار دانشی کاملا در یک محیط محاسباتی محو </a:t>
            </a:r>
            <a:r>
              <a:rPr lang="fa-IR" dirty="0" smtClean="0">
                <a:cs typeface="B Zar" pitchFamily="2" charset="-78"/>
              </a:rPr>
              <a:t>گردیده </a:t>
            </a:r>
            <a:r>
              <a:rPr lang="fa-IR" dirty="0">
                <a:cs typeface="B Zar" pitchFamily="2" charset="-78"/>
              </a:rPr>
              <a:t>است.</a:t>
            </a:r>
            <a:endParaRPr lang="en-US" dirty="0">
              <a:cs typeface="B Zar" pitchFamily="2" charset="-78"/>
            </a:endParaRPr>
          </a:p>
          <a:p>
            <a:endParaRPr lang="en-US" dirty="0">
              <a:cs typeface="B Zar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08893"/>
            <a:ext cx="2209799" cy="175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86377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>
            <a:normAutofit fontScale="90000"/>
          </a:bodyPr>
          <a:lstStyle/>
          <a:p>
            <a:pPr lvl="0"/>
            <a:r>
              <a:rPr lang="fa-IR" b="1" dirty="0" smtClean="0">
                <a:solidFill>
                  <a:srgbClr val="0070C0"/>
                </a:solidFill>
                <a:cs typeface="B Zar" pitchFamily="2" charset="-78"/>
              </a:rPr>
              <a:t>اهمیت </a:t>
            </a:r>
            <a:r>
              <a:rPr lang="fa-IR" b="1" dirty="0">
                <a:solidFill>
                  <a:srgbClr val="0070C0"/>
                </a:solidFill>
                <a:cs typeface="B Zar" pitchFamily="2" charset="-78"/>
              </a:rPr>
              <a:t>و ضرورت</a:t>
            </a:r>
            <a:r>
              <a:rPr lang="en-US" dirty="0">
                <a:solidFill>
                  <a:srgbClr val="0070C0"/>
                </a:solidFill>
                <a:cs typeface="B Zar" pitchFamily="2" charset="-78"/>
              </a:rPr>
              <a:t/>
            </a:r>
            <a:br>
              <a:rPr lang="en-US" dirty="0">
                <a:solidFill>
                  <a:srgbClr val="0070C0"/>
                </a:solidFill>
                <a:cs typeface="B Zar" pitchFamily="2" charset="-78"/>
              </a:rPr>
            </a:br>
            <a:endParaRPr lang="en-US" dirty="0">
              <a:solidFill>
                <a:srgbClr val="0070C0"/>
              </a:solidFill>
              <a:cs typeface="B Mitra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>
              <a:buFont typeface="Wingdings" pitchFamily="2" charset="2"/>
              <a:buChar char="q"/>
            </a:pPr>
            <a:r>
              <a:rPr lang="fa-IR" b="1" dirty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مزيت رقابتي </a:t>
            </a:r>
            <a:endParaRPr lang="fa-IR" b="1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endParaRPr>
          </a:p>
          <a:p>
            <a:pPr marL="0" indent="0" algn="r" rtl="1">
              <a:buNone/>
            </a:pPr>
            <a:r>
              <a:rPr lang="fa-IR" sz="2800" dirty="0">
                <a:cs typeface="B Zar" pitchFamily="2" charset="-78"/>
              </a:rPr>
              <a:t>رقابت جهاني ، جهاني شدن و اقتصاد نوين </a:t>
            </a:r>
            <a:endParaRPr lang="fa-IR" sz="2800" dirty="0" smtClean="0">
              <a:cs typeface="B Zar" pitchFamily="2" charset="-78"/>
            </a:endParaRPr>
          </a:p>
          <a:p>
            <a:pPr algn="r" rtl="1">
              <a:buFont typeface="Wingdings" pitchFamily="2" charset="2"/>
              <a:buChar char="q"/>
            </a:pPr>
            <a:r>
              <a:rPr lang="fa-IR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پيشرفتهاي </a:t>
            </a:r>
            <a:r>
              <a:rPr lang="fa-IR" b="1" dirty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تكنولوژيك </a:t>
            </a:r>
            <a:endParaRPr lang="fa-IR" b="1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endParaRPr>
          </a:p>
          <a:p>
            <a:pPr marL="0" indent="0" algn="r" rtl="1">
              <a:buNone/>
            </a:pPr>
            <a:r>
              <a:rPr lang="fa-IR" sz="2800" dirty="0">
                <a:cs typeface="B Zar" pitchFamily="2" charset="-78"/>
              </a:rPr>
              <a:t>پيچيده تر شدن فعاليتهاي سازمان </a:t>
            </a:r>
            <a:endParaRPr lang="fa-IR" sz="2800" b="1" dirty="0" smtClean="0">
              <a:cs typeface="B Zar" pitchFamily="2" charset="-78"/>
            </a:endParaRPr>
          </a:p>
          <a:p>
            <a:pPr algn="r" rtl="1">
              <a:buFont typeface="Wingdings" pitchFamily="2" charset="2"/>
              <a:buChar char="q"/>
            </a:pPr>
            <a:r>
              <a:rPr lang="fa-IR" b="1" dirty="0" smtClean="0">
                <a:solidFill>
                  <a:srgbClr val="002060"/>
                </a:solidFill>
                <a:cs typeface="B Zar" pitchFamily="2" charset="-78"/>
              </a:rPr>
              <a:t> </a:t>
            </a:r>
            <a:r>
              <a:rPr lang="fa-IR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تحول سازماني </a:t>
            </a:r>
          </a:p>
          <a:p>
            <a:pPr marL="0" indent="0" algn="r" rtl="1">
              <a:buNone/>
            </a:pPr>
            <a:r>
              <a:rPr lang="fa-IR" sz="2800" dirty="0" smtClean="0">
                <a:cs typeface="B Zar" pitchFamily="2" charset="-78"/>
              </a:rPr>
              <a:t>كوچك </a:t>
            </a:r>
            <a:r>
              <a:rPr lang="fa-IR" sz="2800" dirty="0">
                <a:cs typeface="B Zar" pitchFamily="2" charset="-78"/>
              </a:rPr>
              <a:t>سازي ، ادغام ، خصوصي سازي ، عرضه عمومي سهام ، تغيير ساختارها و غيره </a:t>
            </a:r>
            <a:endParaRPr lang="fa-IR" sz="2800" b="1" dirty="0" smtClean="0">
              <a:cs typeface="B Zar" pitchFamily="2" charset="-78"/>
            </a:endParaRPr>
          </a:p>
          <a:p>
            <a:pPr algn="r" rtl="1">
              <a:buFont typeface="Wingdings" pitchFamily="2" charset="2"/>
              <a:buChar char="q"/>
            </a:pPr>
            <a:r>
              <a:rPr lang="fa-IR" b="1" dirty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انعطاف پذيري در استخدام </a:t>
            </a:r>
            <a:endParaRPr lang="fa-IR" b="1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endParaRPr>
          </a:p>
          <a:p>
            <a:pPr marL="0" indent="0" algn="r" rtl="1">
              <a:buNone/>
            </a:pPr>
            <a:r>
              <a:rPr lang="fa-IR" sz="2800" dirty="0">
                <a:cs typeface="B Zar" pitchFamily="2" charset="-78"/>
              </a:rPr>
              <a:t>مسيرها و راهكارهاي مختلف و متعدد شغلي </a:t>
            </a:r>
            <a:endParaRPr lang="en-US" sz="2800" dirty="0"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6603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4000" b="1" dirty="0" smtClean="0">
                <a:solidFill>
                  <a:srgbClr val="0070C0"/>
                </a:solidFill>
                <a:cs typeface="B Zar" pitchFamily="2" charset="-78"/>
              </a:rPr>
              <a:t>سلسله مراتب دانش</a:t>
            </a:r>
            <a:endParaRPr lang="en-US" sz="4000" b="1" dirty="0">
              <a:solidFill>
                <a:srgbClr val="0070C0"/>
              </a:solidFill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2097810" y="1778792"/>
            <a:ext cx="4903787" cy="4422780"/>
            <a:chOff x="370644" y="1694657"/>
            <a:chExt cx="4903787" cy="4422780"/>
          </a:xfrm>
        </p:grpSpPr>
        <p:grpSp>
          <p:nvGrpSpPr>
            <p:cNvPr id="19" name="Group 18"/>
            <p:cNvGrpSpPr>
              <a:grpSpLocks/>
            </p:cNvGrpSpPr>
            <p:nvPr/>
          </p:nvGrpSpPr>
          <p:grpSpPr bwMode="auto">
            <a:xfrm>
              <a:off x="370644" y="4820449"/>
              <a:ext cx="4903787" cy="1296988"/>
              <a:chOff x="507" y="2929"/>
              <a:chExt cx="3346" cy="817"/>
            </a:xfrm>
          </p:grpSpPr>
          <p:sp>
            <p:nvSpPr>
              <p:cNvPr id="34" name="Freeform 33"/>
              <p:cNvSpPr>
                <a:spLocks/>
              </p:cNvSpPr>
              <p:nvPr/>
            </p:nvSpPr>
            <p:spPr bwMode="auto">
              <a:xfrm>
                <a:off x="3262" y="2929"/>
                <a:ext cx="591" cy="816"/>
              </a:xfrm>
              <a:custGeom>
                <a:avLst/>
                <a:gdLst>
                  <a:gd name="T0" fmla="*/ 278 w 591"/>
                  <a:gd name="T1" fmla="*/ 815 h 816"/>
                  <a:gd name="T2" fmla="*/ 0 w 591"/>
                  <a:gd name="T3" fmla="*/ 347 h 816"/>
                  <a:gd name="T4" fmla="*/ 261 w 591"/>
                  <a:gd name="T5" fmla="*/ 0 h 816"/>
                  <a:gd name="T6" fmla="*/ 590 w 591"/>
                  <a:gd name="T7" fmla="*/ 406 h 816"/>
                  <a:gd name="T8" fmla="*/ 278 w 591"/>
                  <a:gd name="T9" fmla="*/ 815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1" h="816">
                    <a:moveTo>
                      <a:pt x="278" y="815"/>
                    </a:moveTo>
                    <a:lnTo>
                      <a:pt x="0" y="347"/>
                    </a:lnTo>
                    <a:lnTo>
                      <a:pt x="261" y="0"/>
                    </a:lnTo>
                    <a:lnTo>
                      <a:pt x="590" y="406"/>
                    </a:lnTo>
                    <a:lnTo>
                      <a:pt x="278" y="815"/>
                    </a:lnTo>
                  </a:path>
                </a:pathLst>
              </a:custGeom>
              <a:solidFill>
                <a:srgbClr val="FF5FBF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1pPr>
                <a:lvl2pPr marL="4572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2pPr>
                <a:lvl3pPr marL="9144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3pPr>
                <a:lvl4pPr marL="13716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4pPr>
                <a:lvl5pPr marL="18288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5pPr>
                <a:lvl6pPr marL="22860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6pPr>
                <a:lvl7pPr marL="27432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7pPr>
                <a:lvl8pPr marL="32004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8pPr>
                <a:lvl9pPr marL="36576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5" name="Freeform 34"/>
              <p:cNvSpPr>
                <a:spLocks/>
              </p:cNvSpPr>
              <p:nvPr/>
            </p:nvSpPr>
            <p:spPr bwMode="auto">
              <a:xfrm>
                <a:off x="775" y="2929"/>
                <a:ext cx="2749" cy="350"/>
              </a:xfrm>
              <a:custGeom>
                <a:avLst/>
                <a:gdLst>
                  <a:gd name="T0" fmla="*/ 0 w 2749"/>
                  <a:gd name="T1" fmla="*/ 349 h 350"/>
                  <a:gd name="T2" fmla="*/ 2487 w 2749"/>
                  <a:gd name="T3" fmla="*/ 349 h 350"/>
                  <a:gd name="T4" fmla="*/ 2748 w 2749"/>
                  <a:gd name="T5" fmla="*/ 0 h 350"/>
                  <a:gd name="T6" fmla="*/ 351 w 2749"/>
                  <a:gd name="T7" fmla="*/ 0 h 350"/>
                  <a:gd name="T8" fmla="*/ 0 w 2749"/>
                  <a:gd name="T9" fmla="*/ 349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9" h="350">
                    <a:moveTo>
                      <a:pt x="0" y="349"/>
                    </a:moveTo>
                    <a:lnTo>
                      <a:pt x="2487" y="349"/>
                    </a:lnTo>
                    <a:lnTo>
                      <a:pt x="2748" y="0"/>
                    </a:lnTo>
                    <a:lnTo>
                      <a:pt x="351" y="0"/>
                    </a:lnTo>
                    <a:lnTo>
                      <a:pt x="0" y="349"/>
                    </a:lnTo>
                  </a:path>
                </a:pathLst>
              </a:custGeom>
              <a:solidFill>
                <a:srgbClr val="800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1pPr>
                <a:lvl2pPr marL="4572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2pPr>
                <a:lvl3pPr marL="9144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3pPr>
                <a:lvl4pPr marL="13716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4pPr>
                <a:lvl5pPr marL="18288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5pPr>
                <a:lvl6pPr marL="22860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6pPr>
                <a:lvl7pPr marL="27432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7pPr>
                <a:lvl8pPr marL="32004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8pPr>
                <a:lvl9pPr marL="36576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6" name="Freeform 35"/>
              <p:cNvSpPr>
                <a:spLocks/>
              </p:cNvSpPr>
              <p:nvPr/>
            </p:nvSpPr>
            <p:spPr bwMode="auto">
              <a:xfrm>
                <a:off x="507" y="3276"/>
                <a:ext cx="3036" cy="470"/>
              </a:xfrm>
              <a:custGeom>
                <a:avLst/>
                <a:gdLst>
                  <a:gd name="T0" fmla="*/ 267 w 3036"/>
                  <a:gd name="T1" fmla="*/ 0 h 470"/>
                  <a:gd name="T2" fmla="*/ 2754 w 3036"/>
                  <a:gd name="T3" fmla="*/ 0 h 470"/>
                  <a:gd name="T4" fmla="*/ 3035 w 3036"/>
                  <a:gd name="T5" fmla="*/ 469 h 470"/>
                  <a:gd name="T6" fmla="*/ 0 w 3036"/>
                  <a:gd name="T7" fmla="*/ 469 h 470"/>
                  <a:gd name="T8" fmla="*/ 267 w 3036"/>
                  <a:gd name="T9" fmla="*/ 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6" h="470">
                    <a:moveTo>
                      <a:pt x="267" y="0"/>
                    </a:moveTo>
                    <a:lnTo>
                      <a:pt x="2754" y="0"/>
                    </a:lnTo>
                    <a:lnTo>
                      <a:pt x="3035" y="469"/>
                    </a:lnTo>
                    <a:lnTo>
                      <a:pt x="0" y="469"/>
                    </a:lnTo>
                    <a:lnTo>
                      <a:pt x="267" y="0"/>
                    </a:lnTo>
                  </a:path>
                </a:pathLst>
              </a:custGeom>
              <a:solidFill>
                <a:srgbClr val="FF00FF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1pPr>
                <a:lvl2pPr marL="4572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2pPr>
                <a:lvl3pPr marL="9144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3pPr>
                <a:lvl4pPr marL="13716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4pPr>
                <a:lvl5pPr marL="18288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5pPr>
                <a:lvl6pPr marL="22860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6pPr>
                <a:lvl7pPr marL="27432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7pPr>
                <a:lvl8pPr marL="32004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8pPr>
                <a:lvl9pPr marL="36576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9pPr>
              </a:lstStyle>
              <a:p>
                <a:endParaRPr lang="en-US"/>
              </a:p>
            </p:txBody>
          </p:sp>
        </p:grpSp>
        <p:grpSp>
          <p:nvGrpSpPr>
            <p:cNvPr id="20" name="Group 19"/>
            <p:cNvGrpSpPr>
              <a:grpSpLocks/>
            </p:cNvGrpSpPr>
            <p:nvPr/>
          </p:nvGrpSpPr>
          <p:grpSpPr bwMode="auto">
            <a:xfrm>
              <a:off x="851546" y="3908425"/>
              <a:ext cx="3887789" cy="1173163"/>
              <a:chOff x="824" y="2466"/>
              <a:chExt cx="2653" cy="739"/>
            </a:xfrm>
          </p:grpSpPr>
          <p:sp>
            <p:nvSpPr>
              <p:cNvPr id="31" name="Freeform 30"/>
              <p:cNvSpPr>
                <a:spLocks/>
              </p:cNvSpPr>
              <p:nvPr/>
            </p:nvSpPr>
            <p:spPr bwMode="auto">
              <a:xfrm>
                <a:off x="2955" y="2466"/>
                <a:ext cx="522" cy="739"/>
              </a:xfrm>
              <a:custGeom>
                <a:avLst/>
                <a:gdLst>
                  <a:gd name="T0" fmla="*/ 266 w 522"/>
                  <a:gd name="T1" fmla="*/ 738 h 739"/>
                  <a:gd name="T2" fmla="*/ 0 w 522"/>
                  <a:gd name="T3" fmla="*/ 258 h 739"/>
                  <a:gd name="T4" fmla="*/ 195 w 522"/>
                  <a:gd name="T5" fmla="*/ 0 h 739"/>
                  <a:gd name="T6" fmla="*/ 521 w 522"/>
                  <a:gd name="T7" fmla="*/ 407 h 739"/>
                  <a:gd name="T8" fmla="*/ 266 w 522"/>
                  <a:gd name="T9" fmla="*/ 738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2" h="739">
                    <a:moveTo>
                      <a:pt x="266" y="738"/>
                    </a:moveTo>
                    <a:lnTo>
                      <a:pt x="0" y="258"/>
                    </a:lnTo>
                    <a:lnTo>
                      <a:pt x="195" y="0"/>
                    </a:lnTo>
                    <a:lnTo>
                      <a:pt x="521" y="407"/>
                    </a:lnTo>
                    <a:lnTo>
                      <a:pt x="266" y="738"/>
                    </a:lnTo>
                  </a:path>
                </a:pathLst>
              </a:custGeom>
              <a:solidFill>
                <a:srgbClr val="FF5F7F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1pPr>
                <a:lvl2pPr marL="4572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2pPr>
                <a:lvl3pPr marL="9144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3pPr>
                <a:lvl4pPr marL="13716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4pPr>
                <a:lvl5pPr marL="18288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5pPr>
                <a:lvl6pPr marL="22860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6pPr>
                <a:lvl7pPr marL="27432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7pPr>
                <a:lvl8pPr marL="32004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8pPr>
                <a:lvl9pPr marL="36576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>
                <a:off x="1086" y="2466"/>
                <a:ext cx="2066" cy="260"/>
              </a:xfrm>
              <a:custGeom>
                <a:avLst/>
                <a:gdLst>
                  <a:gd name="T0" fmla="*/ 0 w 2066"/>
                  <a:gd name="T1" fmla="*/ 259 h 260"/>
                  <a:gd name="T2" fmla="*/ 1871 w 2066"/>
                  <a:gd name="T3" fmla="*/ 259 h 260"/>
                  <a:gd name="T4" fmla="*/ 2065 w 2066"/>
                  <a:gd name="T5" fmla="*/ 0 h 260"/>
                  <a:gd name="T6" fmla="*/ 370 w 2066"/>
                  <a:gd name="T7" fmla="*/ 1 h 260"/>
                  <a:gd name="T8" fmla="*/ 0 w 2066"/>
                  <a:gd name="T9" fmla="*/ 259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6" h="260">
                    <a:moveTo>
                      <a:pt x="0" y="259"/>
                    </a:moveTo>
                    <a:lnTo>
                      <a:pt x="1871" y="259"/>
                    </a:lnTo>
                    <a:lnTo>
                      <a:pt x="2065" y="0"/>
                    </a:lnTo>
                    <a:lnTo>
                      <a:pt x="370" y="1"/>
                    </a:lnTo>
                    <a:lnTo>
                      <a:pt x="0" y="259"/>
                    </a:lnTo>
                  </a:path>
                </a:pathLst>
              </a:custGeom>
              <a:solidFill>
                <a:srgbClr val="80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1pPr>
                <a:lvl2pPr marL="4572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2pPr>
                <a:lvl3pPr marL="9144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3pPr>
                <a:lvl4pPr marL="13716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4pPr>
                <a:lvl5pPr marL="18288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5pPr>
                <a:lvl6pPr marL="22860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6pPr>
                <a:lvl7pPr marL="27432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7pPr>
                <a:lvl8pPr marL="32004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8pPr>
                <a:lvl9pPr marL="36576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3" name="Freeform 32"/>
              <p:cNvSpPr>
                <a:spLocks/>
              </p:cNvSpPr>
              <p:nvPr/>
            </p:nvSpPr>
            <p:spPr bwMode="auto">
              <a:xfrm>
                <a:off x="824" y="2724"/>
                <a:ext cx="2398" cy="481"/>
              </a:xfrm>
              <a:custGeom>
                <a:avLst/>
                <a:gdLst>
                  <a:gd name="T0" fmla="*/ 0 w 2398"/>
                  <a:gd name="T1" fmla="*/ 480 h 481"/>
                  <a:gd name="T2" fmla="*/ 2397 w 2398"/>
                  <a:gd name="T3" fmla="*/ 480 h 481"/>
                  <a:gd name="T4" fmla="*/ 2131 w 2398"/>
                  <a:gd name="T5" fmla="*/ 0 h 481"/>
                  <a:gd name="T6" fmla="*/ 263 w 2398"/>
                  <a:gd name="T7" fmla="*/ 0 h 481"/>
                  <a:gd name="T8" fmla="*/ 0 w 2398"/>
                  <a:gd name="T9" fmla="*/ 480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8" h="481">
                    <a:moveTo>
                      <a:pt x="0" y="480"/>
                    </a:moveTo>
                    <a:lnTo>
                      <a:pt x="2397" y="480"/>
                    </a:lnTo>
                    <a:lnTo>
                      <a:pt x="2131" y="0"/>
                    </a:lnTo>
                    <a:lnTo>
                      <a:pt x="263" y="0"/>
                    </a:lnTo>
                    <a:lnTo>
                      <a:pt x="0" y="480"/>
                    </a:lnTo>
                  </a:path>
                </a:pathLst>
              </a:custGeom>
              <a:solidFill>
                <a:srgbClr val="FF001F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1pPr>
                <a:lvl2pPr marL="4572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2pPr>
                <a:lvl3pPr marL="9144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3pPr>
                <a:lvl4pPr marL="13716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4pPr>
                <a:lvl5pPr marL="18288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5pPr>
                <a:lvl6pPr marL="22860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6pPr>
                <a:lvl7pPr marL="27432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7pPr>
                <a:lvl8pPr marL="32004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8pPr>
                <a:lvl9pPr marL="36576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9pPr>
              </a:lstStyle>
              <a:p>
                <a:endParaRPr lang="en-US"/>
              </a:p>
            </p:txBody>
          </p:sp>
        </p:grpSp>
        <p:grpSp>
          <p:nvGrpSpPr>
            <p:cNvPr id="21" name="Group 20"/>
            <p:cNvGrpSpPr>
              <a:grpSpLocks/>
            </p:cNvGrpSpPr>
            <p:nvPr/>
          </p:nvGrpSpPr>
          <p:grpSpPr bwMode="auto">
            <a:xfrm>
              <a:off x="1350135" y="3116368"/>
              <a:ext cx="2889252" cy="1019176"/>
              <a:chOff x="1175" y="1792"/>
              <a:chExt cx="1972" cy="642"/>
            </a:xfrm>
          </p:grpSpPr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2690" y="1792"/>
                <a:ext cx="457" cy="641"/>
              </a:xfrm>
              <a:custGeom>
                <a:avLst/>
                <a:gdLst>
                  <a:gd name="T0" fmla="*/ 0 w 457"/>
                  <a:gd name="T1" fmla="*/ 175 h 641"/>
                  <a:gd name="T2" fmla="*/ 271 w 457"/>
                  <a:gd name="T3" fmla="*/ 640 h 641"/>
                  <a:gd name="T4" fmla="*/ 456 w 457"/>
                  <a:gd name="T5" fmla="*/ 402 h 641"/>
                  <a:gd name="T6" fmla="*/ 131 w 457"/>
                  <a:gd name="T7" fmla="*/ 0 h 641"/>
                  <a:gd name="T8" fmla="*/ 0 w 457"/>
                  <a:gd name="T9" fmla="*/ 175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7" h="641">
                    <a:moveTo>
                      <a:pt x="0" y="175"/>
                    </a:moveTo>
                    <a:lnTo>
                      <a:pt x="271" y="640"/>
                    </a:lnTo>
                    <a:lnTo>
                      <a:pt x="456" y="402"/>
                    </a:lnTo>
                    <a:lnTo>
                      <a:pt x="131" y="0"/>
                    </a:lnTo>
                    <a:lnTo>
                      <a:pt x="0" y="175"/>
                    </a:lnTo>
                  </a:path>
                </a:pathLst>
              </a:custGeom>
              <a:solidFill>
                <a:srgbClr val="BF5FFF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1pPr>
                <a:lvl2pPr marL="4572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2pPr>
                <a:lvl3pPr marL="9144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3pPr>
                <a:lvl4pPr marL="13716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4pPr>
                <a:lvl5pPr marL="18288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5pPr>
                <a:lvl6pPr marL="22860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6pPr>
                <a:lvl7pPr marL="27432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7pPr>
                <a:lvl8pPr marL="32004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8pPr>
                <a:lvl9pPr marL="36576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1441" y="1792"/>
                <a:ext cx="1380" cy="174"/>
              </a:xfrm>
              <a:custGeom>
                <a:avLst/>
                <a:gdLst>
                  <a:gd name="T0" fmla="*/ 0 w 1380"/>
                  <a:gd name="T1" fmla="*/ 173 h 174"/>
                  <a:gd name="T2" fmla="*/ 1248 w 1380"/>
                  <a:gd name="T3" fmla="*/ 173 h 174"/>
                  <a:gd name="T4" fmla="*/ 1379 w 1380"/>
                  <a:gd name="T5" fmla="*/ 0 h 174"/>
                  <a:gd name="T6" fmla="*/ 349 w 1380"/>
                  <a:gd name="T7" fmla="*/ 0 h 174"/>
                  <a:gd name="T8" fmla="*/ 0 w 1380"/>
                  <a:gd name="T9" fmla="*/ 173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80" h="174">
                    <a:moveTo>
                      <a:pt x="0" y="173"/>
                    </a:moveTo>
                    <a:lnTo>
                      <a:pt x="1248" y="173"/>
                    </a:lnTo>
                    <a:lnTo>
                      <a:pt x="1379" y="0"/>
                    </a:lnTo>
                    <a:lnTo>
                      <a:pt x="349" y="0"/>
                    </a:lnTo>
                    <a:lnTo>
                      <a:pt x="0" y="173"/>
                    </a:lnTo>
                  </a:path>
                </a:pathLst>
              </a:custGeom>
              <a:solidFill>
                <a:srgbClr val="5F009F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1pPr>
                <a:lvl2pPr marL="4572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2pPr>
                <a:lvl3pPr marL="9144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3pPr>
                <a:lvl4pPr marL="13716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4pPr>
                <a:lvl5pPr marL="18288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5pPr>
                <a:lvl6pPr marL="22860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6pPr>
                <a:lvl7pPr marL="27432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7pPr>
                <a:lvl8pPr marL="32004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8pPr>
                <a:lvl9pPr marL="36576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1175" y="1965"/>
                <a:ext cx="1786" cy="469"/>
              </a:xfrm>
              <a:custGeom>
                <a:avLst/>
                <a:gdLst>
                  <a:gd name="T0" fmla="*/ 0 w 1786"/>
                  <a:gd name="T1" fmla="*/ 468 h 469"/>
                  <a:gd name="T2" fmla="*/ 1785 w 1786"/>
                  <a:gd name="T3" fmla="*/ 468 h 469"/>
                  <a:gd name="T4" fmla="*/ 1514 w 1786"/>
                  <a:gd name="T5" fmla="*/ 0 h 469"/>
                  <a:gd name="T6" fmla="*/ 266 w 1786"/>
                  <a:gd name="T7" fmla="*/ 0 h 469"/>
                  <a:gd name="T8" fmla="*/ 0 w 1786"/>
                  <a:gd name="T9" fmla="*/ 468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6" h="469">
                    <a:moveTo>
                      <a:pt x="0" y="468"/>
                    </a:moveTo>
                    <a:lnTo>
                      <a:pt x="1785" y="468"/>
                    </a:lnTo>
                    <a:lnTo>
                      <a:pt x="1514" y="0"/>
                    </a:lnTo>
                    <a:lnTo>
                      <a:pt x="266" y="0"/>
                    </a:lnTo>
                    <a:lnTo>
                      <a:pt x="0" y="468"/>
                    </a:lnTo>
                  </a:path>
                </a:pathLst>
              </a:custGeom>
              <a:solidFill>
                <a:srgbClr val="9F3FDF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1pPr>
                <a:lvl2pPr marL="4572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2pPr>
                <a:lvl3pPr marL="9144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3pPr>
                <a:lvl4pPr marL="13716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4pPr>
                <a:lvl5pPr marL="1828800" algn="l" rtl="0" eaLnBrk="0" fontAlgn="ctr" hangingPunct="0">
                  <a:spcBef>
                    <a:spcPct val="0"/>
                  </a:spcBef>
                  <a:spcAft>
                    <a:spcPct val="0"/>
                  </a:spcAft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5pPr>
                <a:lvl6pPr marL="22860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6pPr>
                <a:lvl7pPr marL="27432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7pPr>
                <a:lvl8pPr marL="32004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8pPr>
                <a:lvl9pPr marL="3657600" algn="l" defTabSz="914400" rtl="0" eaLnBrk="1" latinLnBrk="0" hangingPunct="1">
                  <a:defRPr sz="1600" b="1" kern="1200" baseline="-25000">
                    <a:solidFill>
                      <a:schemeClr val="tx1"/>
                    </a:solidFill>
                    <a:latin typeface="Arial" charset="0"/>
                    <a:ea typeface="+mn-ea"/>
                    <a:cs typeface="Times New Roman" pitchFamily="18" charset="0"/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2666170" y="1694657"/>
              <a:ext cx="1068388" cy="1530350"/>
            </a:xfrm>
            <a:custGeom>
              <a:avLst/>
              <a:gdLst>
                <a:gd name="T0" fmla="*/ 592 w 730"/>
                <a:gd name="T1" fmla="*/ 963 h 964"/>
                <a:gd name="T2" fmla="*/ 729 w 730"/>
                <a:gd name="T3" fmla="*/ 814 h 964"/>
                <a:gd name="T4" fmla="*/ 0 w 730"/>
                <a:gd name="T5" fmla="*/ 0 h 964"/>
                <a:gd name="T6" fmla="*/ 592 w 730"/>
                <a:gd name="T7" fmla="*/ 963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0" h="964">
                  <a:moveTo>
                    <a:pt x="592" y="963"/>
                  </a:moveTo>
                  <a:lnTo>
                    <a:pt x="729" y="814"/>
                  </a:lnTo>
                  <a:lnTo>
                    <a:pt x="0" y="0"/>
                  </a:lnTo>
                  <a:lnTo>
                    <a:pt x="592" y="963"/>
                  </a:lnTo>
                </a:path>
              </a:pathLst>
            </a:custGeom>
            <a:solidFill>
              <a:srgbClr val="FFBF1F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1821620" y="1694657"/>
              <a:ext cx="1716088" cy="1530350"/>
            </a:xfrm>
            <a:custGeom>
              <a:avLst/>
              <a:gdLst>
                <a:gd name="T0" fmla="*/ 0 w 1171"/>
                <a:gd name="T1" fmla="*/ 963 h 964"/>
                <a:gd name="T2" fmla="*/ 1170 w 1171"/>
                <a:gd name="T3" fmla="*/ 963 h 964"/>
                <a:gd name="T4" fmla="*/ 585 w 1171"/>
                <a:gd name="T5" fmla="*/ 0 h 964"/>
                <a:gd name="T6" fmla="*/ 0 w 1171"/>
                <a:gd name="T7" fmla="*/ 963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1" h="964">
                  <a:moveTo>
                    <a:pt x="0" y="963"/>
                  </a:moveTo>
                  <a:lnTo>
                    <a:pt x="1170" y="963"/>
                  </a:lnTo>
                  <a:lnTo>
                    <a:pt x="585" y="0"/>
                  </a:lnTo>
                  <a:lnTo>
                    <a:pt x="0" y="963"/>
                  </a:lnTo>
                </a:path>
              </a:pathLst>
            </a:custGeom>
            <a:solidFill>
              <a:srgbClr val="FF9F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endParaRPr lang="en-US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2202620" y="5442745"/>
              <a:ext cx="766763" cy="576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pPr algn="ctr" rtl="1" fontAlgn="base"/>
              <a:r>
                <a:rPr lang="fa-IR" sz="3200" baseline="0">
                  <a:cs typeface="B Nazanin" pitchFamily="2" charset="-78"/>
                </a:rPr>
                <a:t>داده</a:t>
              </a:r>
              <a:endParaRPr lang="en-US" sz="3200" baseline="0">
                <a:cs typeface="B Nazanin" pitchFamily="2" charset="-78"/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1999420" y="4571207"/>
              <a:ext cx="1316038" cy="576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pPr algn="ctr" rtl="1" fontAlgn="base"/>
              <a:r>
                <a:rPr lang="fa-IR" sz="3200" baseline="0">
                  <a:cs typeface="B Nazanin" pitchFamily="2" charset="-78"/>
                </a:rPr>
                <a:t>اطلاعات</a:t>
              </a:r>
              <a:endParaRPr lang="en-US" sz="3200" baseline="0">
                <a:cs typeface="B Nazanin" pitchFamily="2" charset="-78"/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2216908" y="3413920"/>
              <a:ext cx="925512" cy="576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pPr algn="ctr" rtl="1" fontAlgn="base"/>
              <a:r>
                <a:rPr lang="fa-IR" sz="3200" baseline="0">
                  <a:latin typeface="AlMutanabi" pitchFamily="2" charset="2"/>
                  <a:cs typeface="B Nazanin" pitchFamily="2" charset="-78"/>
                </a:rPr>
                <a:t>دانش</a:t>
              </a:r>
              <a:endParaRPr lang="en-US" sz="3200" baseline="0">
                <a:latin typeface="AlMutanabi" pitchFamily="2" charset="2"/>
                <a:cs typeface="B Nazanin" pitchFamily="2" charset="-78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2256595" y="2591595"/>
              <a:ext cx="765175" cy="576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>
              <a:defPPr>
                <a:defRPr lang="en-US"/>
              </a:defPPr>
              <a:lvl1pPr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1pPr>
              <a:lvl2pPr marL="4572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2pPr>
              <a:lvl3pPr marL="9144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3pPr>
              <a:lvl4pPr marL="13716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4pPr>
              <a:lvl5pPr marL="1828800" algn="l" rtl="0" eaLnBrk="0" fontAlgn="ctr" hangingPunct="0">
                <a:spcBef>
                  <a:spcPct val="0"/>
                </a:spcBef>
                <a:spcAft>
                  <a:spcPct val="0"/>
                </a:spcAft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5pPr>
              <a:lvl6pPr marL="22860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6pPr>
              <a:lvl7pPr marL="27432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7pPr>
              <a:lvl8pPr marL="32004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8pPr>
              <a:lvl9pPr marL="3657600" algn="l" defTabSz="914400" rtl="0" eaLnBrk="1" latinLnBrk="0" hangingPunct="1">
                <a:defRPr sz="1600" b="1" kern="1200" baseline="-25000">
                  <a:solidFill>
                    <a:schemeClr val="tx1"/>
                  </a:solidFill>
                  <a:latin typeface="Arial" charset="0"/>
                  <a:ea typeface="+mn-ea"/>
                  <a:cs typeface="Times New Roman" pitchFamily="18" charset="0"/>
                </a:defRPr>
              </a:lvl9pPr>
            </a:lstStyle>
            <a:p>
              <a:pPr algn="r" rtl="1" fontAlgn="base"/>
              <a:r>
                <a:rPr lang="fa-IR" sz="3200" baseline="0">
                  <a:cs typeface="B Nazanin" pitchFamily="2" charset="-78"/>
                </a:rPr>
                <a:t>خرد</a:t>
              </a:r>
              <a:endParaRPr lang="en-US" sz="3200" baseline="0">
                <a:cs typeface="B Nazanin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212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3600" b="1" dirty="0" smtClean="0">
                <a:cs typeface="B Zar" pitchFamily="2" charset="-78"/>
              </a:rPr>
              <a:t>سلسله مراتب دانش: داده، اطلاعات، دانش، خرد</a:t>
            </a:r>
            <a:endParaRPr lang="en-US" sz="3600" b="1" dirty="0"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Low" rtl="1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q"/>
            </a:pPr>
            <a:r>
              <a:rPr lang="ar-SA" sz="2800" b="1" dirty="0">
                <a:cs typeface="B Zar" pitchFamily="2" charset="-78"/>
              </a:rPr>
              <a:t>داده‌ها</a:t>
            </a:r>
            <a:r>
              <a:rPr lang="ar-SA" sz="2800" dirty="0">
                <a:cs typeface="B Zar" pitchFamily="2" charset="-78"/>
              </a:rPr>
              <a:t> شامل حقايق خام مي‌باشند</a:t>
            </a:r>
            <a:r>
              <a:rPr lang="ar-SA" sz="2800" dirty="0" smtClean="0">
                <a:cs typeface="B Zar" pitchFamily="2" charset="-78"/>
              </a:rPr>
              <a:t>.</a:t>
            </a:r>
            <a:endParaRPr lang="ar-SA" sz="2800" dirty="0">
              <a:cs typeface="B Zar" pitchFamily="2" charset="-78"/>
            </a:endParaRPr>
          </a:p>
          <a:p>
            <a:pPr algn="justLow" rtl="1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q"/>
            </a:pPr>
            <a:r>
              <a:rPr lang="ar-SA" sz="2800" b="1" dirty="0">
                <a:cs typeface="B Zar" pitchFamily="2" charset="-78"/>
              </a:rPr>
              <a:t>اطلاعات</a:t>
            </a:r>
            <a:r>
              <a:rPr lang="ar-SA" sz="2800" dirty="0">
                <a:cs typeface="B Zar" pitchFamily="2" charset="-78"/>
              </a:rPr>
              <a:t> شامل حقايقي هستند كه از محتوا و نگرش برخوردار مي‌باشند.</a:t>
            </a:r>
          </a:p>
          <a:p>
            <a:pPr algn="justLow" rtl="1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q"/>
            </a:pPr>
            <a:r>
              <a:rPr lang="ar-SA" sz="2800" b="1" dirty="0">
                <a:cs typeface="B Zar" pitchFamily="2" charset="-78"/>
              </a:rPr>
              <a:t>دانش</a:t>
            </a:r>
            <a:r>
              <a:rPr lang="ar-SA" sz="2800" dirty="0">
                <a:cs typeface="B Zar" pitchFamily="2" charset="-78"/>
              </a:rPr>
              <a:t> اطلاعاتي است جهت‌مند براي به منحصه رساندن هدف.</a:t>
            </a:r>
          </a:p>
          <a:p>
            <a:pPr algn="justLow" rtl="1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q"/>
            </a:pPr>
            <a:r>
              <a:rPr lang="fa-IR" sz="2800" b="1" dirty="0" smtClean="0">
                <a:cs typeface="B Zar" pitchFamily="2" charset="-78"/>
              </a:rPr>
              <a:t>خرد</a:t>
            </a:r>
            <a:r>
              <a:rPr lang="fa-IR" sz="2800" dirty="0" smtClean="0">
                <a:cs typeface="B Zar" pitchFamily="2" charset="-78"/>
              </a:rPr>
              <a:t> </a:t>
            </a:r>
            <a:r>
              <a:rPr lang="ar-SA" sz="2800" dirty="0" smtClean="0">
                <a:cs typeface="B Zar" pitchFamily="2" charset="-78"/>
              </a:rPr>
              <a:t>دركي </a:t>
            </a:r>
            <a:r>
              <a:rPr lang="ar-SA" sz="2800" dirty="0">
                <a:cs typeface="B Zar" pitchFamily="2" charset="-78"/>
              </a:rPr>
              <a:t>است از دانش براي به كارگيري آن به منظور خاص.</a:t>
            </a:r>
            <a:endParaRPr lang="en-US" sz="2800" dirty="0">
              <a:cs typeface="B Zar" pitchFamily="2" charset="-78"/>
            </a:endParaRPr>
          </a:p>
          <a:p>
            <a:pPr>
              <a:buFont typeface="Wingdings" pitchFamily="2" charset="2"/>
              <a:buChar char="q"/>
            </a:pPr>
            <a:endParaRPr lang="en-US" sz="2800" dirty="0"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3262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3600" b="1" dirty="0">
                <a:cs typeface="B Zar" pitchFamily="2" charset="-78"/>
              </a:rPr>
              <a:t>سلسله مراتب دانش: داده، اطلاعات، دانش، خرد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rtl="1">
              <a:lnSpc>
                <a:spcPct val="150000"/>
              </a:lnSpc>
              <a:spcBef>
                <a:spcPct val="50000"/>
              </a:spcBef>
            </a:pPr>
            <a:r>
              <a:rPr lang="ar-SA" sz="2800" b="1" dirty="0">
                <a:cs typeface="B Zar" pitchFamily="2" charset="-78"/>
              </a:rPr>
              <a:t>داده‌ها</a:t>
            </a:r>
            <a:r>
              <a:rPr lang="ar-SA" sz="2800" dirty="0">
                <a:cs typeface="B Zar" pitchFamily="2" charset="-78"/>
              </a:rPr>
              <a:t> 	</a:t>
            </a:r>
            <a:r>
              <a:rPr lang="fa-IR" sz="2800" dirty="0">
                <a:cs typeface="B Zar" pitchFamily="2" charset="-78"/>
              </a:rPr>
              <a:t> </a:t>
            </a:r>
            <a:r>
              <a:rPr lang="fa-IR" sz="2800" dirty="0" smtClean="0">
                <a:cs typeface="B Zar" pitchFamily="2" charset="-78"/>
              </a:rPr>
              <a:t>  </a:t>
            </a:r>
            <a:r>
              <a:rPr lang="en-US" sz="2800" dirty="0">
                <a:cs typeface="B Zar" pitchFamily="2" charset="-78"/>
                <a:sym typeface="Symbol" pitchFamily="18" charset="2"/>
              </a:rPr>
              <a:t></a:t>
            </a:r>
            <a:r>
              <a:rPr lang="ar-SA" sz="2800" dirty="0">
                <a:cs typeface="B Zar" pitchFamily="2" charset="-78"/>
              </a:rPr>
              <a:t>	ماشين	  خوبي	   اين	  يك	هست</a:t>
            </a:r>
          </a:p>
          <a:p>
            <a:pPr algn="just" rtl="1">
              <a:lnSpc>
                <a:spcPct val="150000"/>
              </a:lnSpc>
              <a:spcBef>
                <a:spcPct val="50000"/>
              </a:spcBef>
            </a:pPr>
            <a:r>
              <a:rPr lang="ar-SA" sz="2800" b="1" dirty="0">
                <a:cs typeface="B Zar" pitchFamily="2" charset="-78"/>
              </a:rPr>
              <a:t>اطلاعات</a:t>
            </a:r>
            <a:r>
              <a:rPr lang="ar-SA" sz="2800" dirty="0">
                <a:cs typeface="B Zar" pitchFamily="2" charset="-78"/>
              </a:rPr>
              <a:t> 	</a:t>
            </a:r>
            <a:r>
              <a:rPr lang="fa-IR" sz="2800" dirty="0" smtClean="0">
                <a:cs typeface="B Zar" pitchFamily="2" charset="-78"/>
              </a:rPr>
              <a:t>  </a:t>
            </a:r>
            <a:r>
              <a:rPr lang="fa-IR" sz="2800" dirty="0">
                <a:cs typeface="B Zar" pitchFamily="2" charset="-78"/>
              </a:rPr>
              <a:t> </a:t>
            </a:r>
            <a:r>
              <a:rPr lang="en-US" sz="2800" dirty="0">
                <a:cs typeface="B Zar" pitchFamily="2" charset="-78"/>
                <a:sym typeface="Symbol" pitchFamily="18" charset="2"/>
              </a:rPr>
              <a:t></a:t>
            </a:r>
            <a:r>
              <a:rPr lang="fa-IR" sz="2800" dirty="0" smtClean="0">
                <a:cs typeface="B Zar" pitchFamily="2" charset="-78"/>
              </a:rPr>
              <a:t>      </a:t>
            </a:r>
            <a:r>
              <a:rPr lang="ar-SA" sz="2800" dirty="0" smtClean="0">
                <a:cs typeface="B Zar" pitchFamily="2" charset="-78"/>
              </a:rPr>
              <a:t>اين </a:t>
            </a:r>
            <a:r>
              <a:rPr lang="ar-SA" sz="2800" dirty="0">
                <a:cs typeface="B Zar" pitchFamily="2" charset="-78"/>
              </a:rPr>
              <a:t>يك ماشين خوبي است</a:t>
            </a:r>
          </a:p>
          <a:p>
            <a:pPr algn="just" rtl="1">
              <a:lnSpc>
                <a:spcPct val="150000"/>
              </a:lnSpc>
              <a:spcBef>
                <a:spcPct val="50000"/>
              </a:spcBef>
            </a:pPr>
            <a:r>
              <a:rPr lang="ar-SA" sz="2800" b="1" dirty="0">
                <a:cs typeface="B Zar" pitchFamily="2" charset="-78"/>
              </a:rPr>
              <a:t>دانش</a:t>
            </a:r>
            <a:r>
              <a:rPr lang="ar-SA" sz="2800" dirty="0">
                <a:cs typeface="B Zar" pitchFamily="2" charset="-78"/>
              </a:rPr>
              <a:t> 	 </a:t>
            </a:r>
            <a:r>
              <a:rPr lang="fa-IR" sz="2800" dirty="0" smtClean="0">
                <a:cs typeface="B Zar" pitchFamily="2" charset="-78"/>
              </a:rPr>
              <a:t>  </a:t>
            </a:r>
            <a:r>
              <a:rPr lang="en-US" sz="2800" dirty="0">
                <a:cs typeface="B Zar" pitchFamily="2" charset="-78"/>
                <a:sym typeface="Symbol" pitchFamily="18" charset="2"/>
              </a:rPr>
              <a:t></a:t>
            </a:r>
            <a:r>
              <a:rPr lang="ar-SA" sz="2800" dirty="0">
                <a:cs typeface="B Zar" pitchFamily="2" charset="-78"/>
              </a:rPr>
              <a:t> 	چه ماشين خوبي</a:t>
            </a:r>
          </a:p>
          <a:p>
            <a:pPr algn="just" rtl="1">
              <a:lnSpc>
                <a:spcPct val="150000"/>
              </a:lnSpc>
              <a:spcBef>
                <a:spcPct val="50000"/>
              </a:spcBef>
            </a:pPr>
            <a:r>
              <a:rPr lang="fa-IR" sz="2800" b="1" dirty="0" smtClean="0">
                <a:cs typeface="B Zar" pitchFamily="2" charset="-78"/>
              </a:rPr>
              <a:t>خرد</a:t>
            </a:r>
            <a:r>
              <a:rPr lang="ar-SA" sz="2800" dirty="0">
                <a:cs typeface="B Zar" pitchFamily="2" charset="-78"/>
              </a:rPr>
              <a:t>	</a:t>
            </a:r>
            <a:r>
              <a:rPr lang="fa-IR" sz="2800" dirty="0" smtClean="0">
                <a:cs typeface="B Zar" pitchFamily="2" charset="-78"/>
              </a:rPr>
              <a:t>                </a:t>
            </a:r>
            <a:r>
              <a:rPr lang="ar-SA" sz="2800" dirty="0" smtClean="0">
                <a:cs typeface="B Zar" pitchFamily="2" charset="-78"/>
              </a:rPr>
              <a:t> </a:t>
            </a:r>
            <a:r>
              <a:rPr lang="en-US" sz="2800" dirty="0" smtClean="0">
                <a:cs typeface="B Zar" pitchFamily="2" charset="-78"/>
                <a:sym typeface="Symbol" pitchFamily="18" charset="2"/>
              </a:rPr>
              <a:t></a:t>
            </a:r>
            <a:r>
              <a:rPr lang="fa-IR" sz="2800" dirty="0" smtClean="0">
                <a:cs typeface="B Zar" pitchFamily="2" charset="-78"/>
                <a:sym typeface="Symbol" pitchFamily="18" charset="2"/>
              </a:rPr>
              <a:t>    </a:t>
            </a:r>
            <a:r>
              <a:rPr lang="ar-SA" sz="2800" dirty="0" smtClean="0">
                <a:cs typeface="B Zar" pitchFamily="2" charset="-78"/>
              </a:rPr>
              <a:t>چگونه </a:t>
            </a:r>
            <a:r>
              <a:rPr lang="ar-SA" sz="2800" dirty="0">
                <a:cs typeface="B Zar" pitchFamily="2" charset="-78"/>
              </a:rPr>
              <a:t>مي‌توان ماشين خوبي ساخت</a:t>
            </a:r>
            <a:endParaRPr lang="en-US" sz="2800" dirty="0"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3278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fa-IR" sz="3600" dirty="0" smtClean="0">
                <a:solidFill>
                  <a:srgbClr val="002060"/>
                </a:solidFill>
                <a:cs typeface="B Zar" pitchFamily="2" charset="-78"/>
              </a:rPr>
              <a:t>مدیریت زنجیره دانش </a:t>
            </a:r>
            <a:endParaRPr lang="en-US" sz="3600" dirty="0">
              <a:solidFill>
                <a:srgbClr val="002060"/>
              </a:solidFill>
              <a:cs typeface="B Zar" pitchFamily="2" charset="-78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1068711" y="1123673"/>
            <a:ext cx="7463779" cy="5603832"/>
            <a:chOff x="537701" y="1123673"/>
            <a:chExt cx="7463779" cy="5603832"/>
          </a:xfrm>
        </p:grpSpPr>
        <p:grpSp>
          <p:nvGrpSpPr>
            <p:cNvPr id="18" name="Group 17"/>
            <p:cNvGrpSpPr/>
            <p:nvPr/>
          </p:nvGrpSpPr>
          <p:grpSpPr>
            <a:xfrm>
              <a:off x="537701" y="1600200"/>
              <a:ext cx="6729643" cy="4868011"/>
              <a:chOff x="1245278" y="1761395"/>
              <a:chExt cx="6729643" cy="4868011"/>
            </a:xfrm>
          </p:grpSpPr>
          <p:sp>
            <p:nvSpPr>
              <p:cNvPr id="19" name="Isosceles Triangle 18"/>
              <p:cNvSpPr/>
              <p:nvPr/>
            </p:nvSpPr>
            <p:spPr>
              <a:xfrm>
                <a:off x="1245278" y="1828793"/>
                <a:ext cx="4817710" cy="4800613"/>
              </a:xfrm>
              <a:prstGeom prst="triangle">
                <a:avLst/>
              </a:prstGeom>
              <a:scene3d>
                <a:camera prst="orthographicFront"/>
                <a:lightRig rig="flat" dir="t"/>
              </a:scene3d>
              <a:sp3d prstMaterial="plastic">
                <a:bevelT w="120900" h="88900"/>
                <a:bevelB w="88900" h="31750" prst="angle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0" name="Freeform 19"/>
              <p:cNvSpPr/>
              <p:nvPr/>
            </p:nvSpPr>
            <p:spPr>
              <a:xfrm>
                <a:off x="3345275" y="1761395"/>
                <a:ext cx="4629646" cy="1432143"/>
              </a:xfrm>
              <a:custGeom>
                <a:avLst/>
                <a:gdLst>
                  <a:gd name="connsiteX0" fmla="*/ 0 w 4629646"/>
                  <a:gd name="connsiteY0" fmla="*/ 238695 h 1432143"/>
                  <a:gd name="connsiteX1" fmla="*/ 238695 w 4629646"/>
                  <a:gd name="connsiteY1" fmla="*/ 0 h 1432143"/>
                  <a:gd name="connsiteX2" fmla="*/ 4390951 w 4629646"/>
                  <a:gd name="connsiteY2" fmla="*/ 0 h 1432143"/>
                  <a:gd name="connsiteX3" fmla="*/ 4629646 w 4629646"/>
                  <a:gd name="connsiteY3" fmla="*/ 238695 h 1432143"/>
                  <a:gd name="connsiteX4" fmla="*/ 4629646 w 4629646"/>
                  <a:gd name="connsiteY4" fmla="*/ 1193448 h 1432143"/>
                  <a:gd name="connsiteX5" fmla="*/ 4390951 w 4629646"/>
                  <a:gd name="connsiteY5" fmla="*/ 1432143 h 1432143"/>
                  <a:gd name="connsiteX6" fmla="*/ 238695 w 4629646"/>
                  <a:gd name="connsiteY6" fmla="*/ 1432143 h 1432143"/>
                  <a:gd name="connsiteX7" fmla="*/ 0 w 4629646"/>
                  <a:gd name="connsiteY7" fmla="*/ 1193448 h 1432143"/>
                  <a:gd name="connsiteX8" fmla="*/ 0 w 4629646"/>
                  <a:gd name="connsiteY8" fmla="*/ 238695 h 1432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29646" h="1432143">
                    <a:moveTo>
                      <a:pt x="0" y="238695"/>
                    </a:moveTo>
                    <a:cubicBezTo>
                      <a:pt x="0" y="106867"/>
                      <a:pt x="106867" y="0"/>
                      <a:pt x="238695" y="0"/>
                    </a:cubicBezTo>
                    <a:lnTo>
                      <a:pt x="4390951" y="0"/>
                    </a:lnTo>
                    <a:cubicBezTo>
                      <a:pt x="4522779" y="0"/>
                      <a:pt x="4629646" y="106867"/>
                      <a:pt x="4629646" y="238695"/>
                    </a:cubicBezTo>
                    <a:lnTo>
                      <a:pt x="4629646" y="1193448"/>
                    </a:lnTo>
                    <a:cubicBezTo>
                      <a:pt x="4629646" y="1325276"/>
                      <a:pt x="4522779" y="1432143"/>
                      <a:pt x="4390951" y="1432143"/>
                    </a:cubicBezTo>
                    <a:lnTo>
                      <a:pt x="238695" y="1432143"/>
                    </a:lnTo>
                    <a:cubicBezTo>
                      <a:pt x="106867" y="1432143"/>
                      <a:pt x="0" y="1325276"/>
                      <a:pt x="0" y="1193448"/>
                    </a:cubicBezTo>
                    <a:lnTo>
                      <a:pt x="0" y="238695"/>
                    </a:lnTo>
                    <a:close/>
                  </a:path>
                </a:pathLst>
              </a:custGeom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  <a:scene3d>
                <a:camera prst="orthographicFront"/>
                <a:lightRig rig="flat" dir="t"/>
              </a:scene3d>
              <a:sp3d z="190500" extrusionH="12700" prstMaterial="plastic">
                <a:bevelT w="50800" h="50800"/>
              </a:sp3d>
            </p:spPr>
            <p:style>
              <a:lnRef idx="1">
                <a:schemeClr val="accent5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2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53731" tIns="153731" rIns="153731" bIns="153731" numCol="1" spcCol="1270" anchor="ctr" anchorCtr="0">
                <a:noAutofit/>
              </a:bodyPr>
              <a:lstStyle/>
              <a:p>
                <a:pPr lvl="0" algn="ctr"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a-IR" sz="2200" b="1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B Zar" pitchFamily="2" charset="-78"/>
                  </a:rPr>
                  <a:t>مدیریت</a:t>
                </a:r>
                <a:r>
                  <a:rPr lang="fa-IR" sz="2200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B Zar" pitchFamily="2" charset="-78"/>
                  </a:rPr>
                  <a:t> </a:t>
                </a:r>
                <a:r>
                  <a:rPr lang="fa-IR" sz="2200" b="1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B Zar" pitchFamily="2" charset="-78"/>
                  </a:rPr>
                  <a:t>دانش</a:t>
                </a:r>
              </a:p>
              <a:p>
                <a:pPr lvl="0" algn="ctr"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a-IR" sz="2200" kern="1200" dirty="0" smtClean="0">
                    <a:cs typeface="B Zar" pitchFamily="2" charset="-78"/>
                  </a:rPr>
                  <a:t>توسعه/تولید، تسهیم، کاربرد، نگهداری، ارزیابی</a:t>
                </a:r>
                <a:endParaRPr lang="en-US" sz="2200" kern="1200" dirty="0">
                  <a:cs typeface="B Zar" pitchFamily="2" charset="-78"/>
                </a:endParaRPr>
              </a:p>
            </p:txBody>
          </p:sp>
          <p:sp>
            <p:nvSpPr>
              <p:cNvPr id="21" name="Freeform 20"/>
              <p:cNvSpPr/>
              <p:nvPr/>
            </p:nvSpPr>
            <p:spPr>
              <a:xfrm>
                <a:off x="3363308" y="3372556"/>
                <a:ext cx="4593579" cy="1432143"/>
              </a:xfrm>
              <a:custGeom>
                <a:avLst/>
                <a:gdLst>
                  <a:gd name="connsiteX0" fmla="*/ 0 w 4593579"/>
                  <a:gd name="connsiteY0" fmla="*/ 238695 h 1432143"/>
                  <a:gd name="connsiteX1" fmla="*/ 238695 w 4593579"/>
                  <a:gd name="connsiteY1" fmla="*/ 0 h 1432143"/>
                  <a:gd name="connsiteX2" fmla="*/ 4354884 w 4593579"/>
                  <a:gd name="connsiteY2" fmla="*/ 0 h 1432143"/>
                  <a:gd name="connsiteX3" fmla="*/ 4593579 w 4593579"/>
                  <a:gd name="connsiteY3" fmla="*/ 238695 h 1432143"/>
                  <a:gd name="connsiteX4" fmla="*/ 4593579 w 4593579"/>
                  <a:gd name="connsiteY4" fmla="*/ 1193448 h 1432143"/>
                  <a:gd name="connsiteX5" fmla="*/ 4354884 w 4593579"/>
                  <a:gd name="connsiteY5" fmla="*/ 1432143 h 1432143"/>
                  <a:gd name="connsiteX6" fmla="*/ 238695 w 4593579"/>
                  <a:gd name="connsiteY6" fmla="*/ 1432143 h 1432143"/>
                  <a:gd name="connsiteX7" fmla="*/ 0 w 4593579"/>
                  <a:gd name="connsiteY7" fmla="*/ 1193448 h 1432143"/>
                  <a:gd name="connsiteX8" fmla="*/ 0 w 4593579"/>
                  <a:gd name="connsiteY8" fmla="*/ 238695 h 1432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3579" h="1432143">
                    <a:moveTo>
                      <a:pt x="0" y="238695"/>
                    </a:moveTo>
                    <a:cubicBezTo>
                      <a:pt x="0" y="106867"/>
                      <a:pt x="106867" y="0"/>
                      <a:pt x="238695" y="0"/>
                    </a:cubicBezTo>
                    <a:lnTo>
                      <a:pt x="4354884" y="0"/>
                    </a:lnTo>
                    <a:cubicBezTo>
                      <a:pt x="4486712" y="0"/>
                      <a:pt x="4593579" y="106867"/>
                      <a:pt x="4593579" y="238695"/>
                    </a:cubicBezTo>
                    <a:lnTo>
                      <a:pt x="4593579" y="1193448"/>
                    </a:lnTo>
                    <a:cubicBezTo>
                      <a:pt x="4593579" y="1325276"/>
                      <a:pt x="4486712" y="1432143"/>
                      <a:pt x="4354884" y="1432143"/>
                    </a:cubicBezTo>
                    <a:lnTo>
                      <a:pt x="238695" y="1432143"/>
                    </a:lnTo>
                    <a:cubicBezTo>
                      <a:pt x="106867" y="1432143"/>
                      <a:pt x="0" y="1325276"/>
                      <a:pt x="0" y="1193448"/>
                    </a:cubicBezTo>
                    <a:lnTo>
                      <a:pt x="0" y="238695"/>
                    </a:lnTo>
                    <a:close/>
                  </a:path>
                </a:pathLst>
              </a:custGeom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  <a:scene3d>
                <a:camera prst="orthographicFront"/>
                <a:lightRig rig="flat" dir="t"/>
              </a:scene3d>
              <a:sp3d z="190500" extrusionH="12700" prstMaterial="plastic">
                <a:bevelT w="50800" h="50800"/>
              </a:sp3d>
            </p:spPr>
            <p:style>
              <a:lnRef idx="1">
                <a:schemeClr val="accent5">
                  <a:hueOff val="-4966938"/>
                  <a:satOff val="19906"/>
                  <a:lumOff val="4314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2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53731" tIns="153731" rIns="153731" bIns="153731" numCol="1" spcCol="1270" anchor="ctr" anchorCtr="0">
                <a:noAutofit/>
              </a:bodyPr>
              <a:lstStyle/>
              <a:p>
                <a:pPr lvl="0" algn="ctr"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a-IR" sz="2200" b="1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B Zar" pitchFamily="2" charset="-78"/>
                  </a:rPr>
                  <a:t>مدیریت</a:t>
                </a:r>
                <a:r>
                  <a:rPr lang="fa-IR" sz="2200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B Zar" pitchFamily="2" charset="-78"/>
                  </a:rPr>
                  <a:t> </a:t>
                </a:r>
                <a:r>
                  <a:rPr lang="fa-IR" sz="2200" b="1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B Zar" pitchFamily="2" charset="-78"/>
                  </a:rPr>
                  <a:t>اطلاعات</a:t>
                </a:r>
              </a:p>
              <a:p>
                <a:pPr lvl="0" algn="ctr"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a-IR" sz="2200" kern="1200" dirty="0" smtClean="0">
                    <a:cs typeface="B Zar" pitchFamily="2" charset="-78"/>
                  </a:rPr>
                  <a:t>تحلیل نیازها، تامین، سازماندهی، دقت / صحت، طراحی / آماده سازی / انتقال / نمایش</a:t>
                </a:r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3330651" y="4974922"/>
                <a:ext cx="4594141" cy="1534068"/>
              </a:xfrm>
              <a:custGeom>
                <a:avLst/>
                <a:gdLst>
                  <a:gd name="connsiteX0" fmla="*/ 0 w 4594141"/>
                  <a:gd name="connsiteY0" fmla="*/ 255683 h 1534068"/>
                  <a:gd name="connsiteX1" fmla="*/ 255683 w 4594141"/>
                  <a:gd name="connsiteY1" fmla="*/ 0 h 1534068"/>
                  <a:gd name="connsiteX2" fmla="*/ 4338458 w 4594141"/>
                  <a:gd name="connsiteY2" fmla="*/ 0 h 1534068"/>
                  <a:gd name="connsiteX3" fmla="*/ 4594141 w 4594141"/>
                  <a:gd name="connsiteY3" fmla="*/ 255683 h 1534068"/>
                  <a:gd name="connsiteX4" fmla="*/ 4594141 w 4594141"/>
                  <a:gd name="connsiteY4" fmla="*/ 1278385 h 1534068"/>
                  <a:gd name="connsiteX5" fmla="*/ 4338458 w 4594141"/>
                  <a:gd name="connsiteY5" fmla="*/ 1534068 h 1534068"/>
                  <a:gd name="connsiteX6" fmla="*/ 255683 w 4594141"/>
                  <a:gd name="connsiteY6" fmla="*/ 1534068 h 1534068"/>
                  <a:gd name="connsiteX7" fmla="*/ 0 w 4594141"/>
                  <a:gd name="connsiteY7" fmla="*/ 1278385 h 1534068"/>
                  <a:gd name="connsiteX8" fmla="*/ 0 w 4594141"/>
                  <a:gd name="connsiteY8" fmla="*/ 255683 h 1534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94141" h="1534068">
                    <a:moveTo>
                      <a:pt x="0" y="255683"/>
                    </a:moveTo>
                    <a:cubicBezTo>
                      <a:pt x="0" y="114473"/>
                      <a:pt x="114473" y="0"/>
                      <a:pt x="255683" y="0"/>
                    </a:cubicBezTo>
                    <a:lnTo>
                      <a:pt x="4338458" y="0"/>
                    </a:lnTo>
                    <a:cubicBezTo>
                      <a:pt x="4479668" y="0"/>
                      <a:pt x="4594141" y="114473"/>
                      <a:pt x="4594141" y="255683"/>
                    </a:cubicBezTo>
                    <a:lnTo>
                      <a:pt x="4594141" y="1278385"/>
                    </a:lnTo>
                    <a:cubicBezTo>
                      <a:pt x="4594141" y="1419595"/>
                      <a:pt x="4479668" y="1534068"/>
                      <a:pt x="4338458" y="1534068"/>
                    </a:cubicBezTo>
                    <a:lnTo>
                      <a:pt x="255683" y="1534068"/>
                    </a:lnTo>
                    <a:cubicBezTo>
                      <a:pt x="114473" y="1534068"/>
                      <a:pt x="0" y="1419595"/>
                      <a:pt x="0" y="1278385"/>
                    </a:cubicBezTo>
                    <a:lnTo>
                      <a:pt x="0" y="255683"/>
                    </a:lnTo>
                    <a:close/>
                  </a:path>
                </a:pathLst>
              </a:custGeom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  <a:scene3d>
                <a:camera prst="orthographicFront"/>
                <a:lightRig rig="flat" dir="t"/>
              </a:scene3d>
              <a:sp3d z="190500" extrusionH="12700" prstMaterial="plastic">
                <a:bevelT w="50800" h="50800"/>
              </a:sp3d>
            </p:spPr>
            <p:style>
              <a:lnRef idx="1">
                <a:schemeClr val="accent5">
                  <a:hueOff val="-9933876"/>
                  <a:satOff val="39811"/>
                  <a:lumOff val="8628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2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58707" tIns="158707" rIns="158707" bIns="158707" numCol="1" spcCol="1270" anchor="ctr" anchorCtr="0">
                <a:noAutofit/>
              </a:bodyPr>
              <a:lstStyle/>
              <a:p>
                <a:pPr lvl="0" algn="ctr" defTabSz="977900" rtl="1">
                  <a:lnSpc>
                    <a:spcPct val="10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a-IR" sz="2200" b="1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B Zar" pitchFamily="2" charset="-78"/>
                  </a:rPr>
                  <a:t>مدیریت</a:t>
                </a:r>
                <a:r>
                  <a:rPr lang="fa-IR" sz="2200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B Zar" pitchFamily="2" charset="-78"/>
                  </a:rPr>
                  <a:t> </a:t>
                </a:r>
                <a:r>
                  <a:rPr lang="fa-IR" sz="2200" b="1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B Zar" pitchFamily="2" charset="-78"/>
                  </a:rPr>
                  <a:t>دادها</a:t>
                </a:r>
              </a:p>
              <a:p>
                <a:pPr lvl="0" algn="ctr" defTabSz="977900" rtl="1">
                  <a:lnSpc>
                    <a:spcPct val="10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a-IR" sz="2200" kern="1200" dirty="0" smtClean="0">
                    <a:cs typeface="B Zar" pitchFamily="2" charset="-78"/>
                  </a:rPr>
                  <a:t>امنیت داده ها،سخت افزار / نرم افزار ، ترابری داده ها،کسب داده ها، رفع خطاها</a:t>
                </a:r>
                <a:endParaRPr lang="en-US" sz="2200" kern="1200" dirty="0">
                  <a:cs typeface="B Zar" pitchFamily="2" charset="-78"/>
                </a:endParaRP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4800600" y="1123673"/>
              <a:ext cx="3200880" cy="5603832"/>
              <a:chOff x="4952520" y="762000"/>
              <a:chExt cx="3200880" cy="5562600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 flipV="1">
                <a:off x="4952521" y="762000"/>
                <a:ext cx="0" cy="457200"/>
              </a:xfrm>
              <a:prstGeom prst="line">
                <a:avLst/>
              </a:prstGeom>
              <a:ln w="57150">
                <a:prstDash val="dash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4952520" y="762000"/>
                <a:ext cx="3200880" cy="0"/>
              </a:xfrm>
              <a:prstGeom prst="line">
                <a:avLst/>
              </a:prstGeom>
              <a:ln w="57150">
                <a:prstDash val="dash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8153400" y="762000"/>
                <a:ext cx="0" cy="5562600"/>
              </a:xfrm>
              <a:prstGeom prst="line">
                <a:avLst/>
              </a:prstGeom>
              <a:ln w="57150">
                <a:prstDash val="dash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H="1">
                <a:off x="5105400" y="6324600"/>
                <a:ext cx="3048000" cy="0"/>
              </a:xfrm>
              <a:prstGeom prst="line">
                <a:avLst/>
              </a:prstGeom>
              <a:ln w="57150">
                <a:prstDash val="dash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 flipV="1">
                <a:off x="5105400" y="5966795"/>
                <a:ext cx="0" cy="357805"/>
              </a:xfrm>
              <a:prstGeom prst="straightConnector1">
                <a:avLst/>
              </a:prstGeom>
              <a:ln w="57150">
                <a:prstDash val="dash"/>
                <a:tailEnd type="arrow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61901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fa-IR" sz="4800" b="1" dirty="0" smtClean="0">
                <a:solidFill>
                  <a:srgbClr val="002060"/>
                </a:solidFill>
                <a:cs typeface="B Zar" pitchFamily="2" charset="-78"/>
              </a:rPr>
              <a:t>انواع دانش</a:t>
            </a:r>
            <a:endParaRPr lang="en-US" sz="4800" b="1" dirty="0">
              <a:solidFill>
                <a:srgbClr val="002060"/>
              </a:solidFill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/>
          <a:lstStyle/>
          <a:p>
            <a:pPr marL="0" indent="0" algn="r" rtl="1">
              <a:buNone/>
            </a:pPr>
            <a:r>
              <a:rPr lang="fa-IR" sz="2800" b="1" dirty="0"/>
              <a:t>طبقه‌بندي دانش به لحاظ جايگاه </a:t>
            </a:r>
            <a:r>
              <a:rPr lang="fa-IR" sz="2800" b="1" dirty="0" smtClean="0"/>
              <a:t>فيزيكي</a:t>
            </a:r>
          </a:p>
          <a:p>
            <a:pPr marL="0" indent="0" algn="r" rtl="1">
              <a:buNone/>
            </a:pPr>
            <a:endParaRPr lang="fa-IR" sz="2800" b="1" dirty="0" smtClean="0"/>
          </a:p>
          <a:p>
            <a:pPr marL="0" indent="0" algn="r" rtl="1">
              <a:buNone/>
            </a:pPr>
            <a:r>
              <a:rPr lang="fa-IR" sz="2800" b="1" dirty="0" smtClean="0"/>
              <a:t>طبقه‌بندي </a:t>
            </a:r>
            <a:r>
              <a:rPr lang="fa-IR" sz="2800" b="1" dirty="0"/>
              <a:t>دانش به لحاظ جايگاه ذهني </a:t>
            </a:r>
            <a:endParaRPr lang="fa-IR" sz="2800" b="1" dirty="0" smtClean="0"/>
          </a:p>
          <a:p>
            <a:pPr algn="r" rtl="1"/>
            <a:endParaRPr lang="fa-IR" b="1" dirty="0" smtClean="0"/>
          </a:p>
          <a:p>
            <a:pPr marL="0" indent="0" algn="ctr" rtl="1">
              <a:buNone/>
            </a:pPr>
            <a:r>
              <a:rPr lang="fa-IR" b="1" dirty="0" smtClean="0">
                <a:cs typeface="B Mitra" pitchFamily="2" charset="-78"/>
              </a:rPr>
              <a:t>ترکیب دانش به لحاظ جايگاه های فیزیکی وذهني </a:t>
            </a:r>
          </a:p>
          <a:p>
            <a:pPr marL="0" indent="0" algn="ctr" rtl="1">
              <a:buNone/>
            </a:pPr>
            <a:endParaRPr lang="en-US" dirty="0">
              <a:cs typeface="B Mitra" pitchFamily="2" charset="-78"/>
            </a:endParaRPr>
          </a:p>
        </p:txBody>
      </p:sp>
      <p:sp>
        <p:nvSpPr>
          <p:cNvPr id="4" name="Right Brace 3"/>
          <p:cNvSpPr/>
          <p:nvPr/>
        </p:nvSpPr>
        <p:spPr>
          <a:xfrm>
            <a:off x="3699387" y="1524000"/>
            <a:ext cx="228600" cy="838200"/>
          </a:xfrm>
          <a:prstGeom prst="righ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640758" y="1528917"/>
            <a:ext cx="2133600" cy="11651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400" b="1" dirty="0">
                <a:solidFill>
                  <a:schemeClr val="tx1">
                    <a:lumMod val="95000"/>
                    <a:lumOff val="5000"/>
                  </a:schemeClr>
                </a:solidFill>
                <a:cs typeface="B Mitra" pitchFamily="2" charset="-78"/>
              </a:rPr>
              <a:t>دانش </a:t>
            </a:r>
            <a:r>
              <a:rPr lang="fa-I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Mitra" pitchFamily="2" charset="-78"/>
              </a:rPr>
              <a:t>تصریحی</a:t>
            </a:r>
          </a:p>
          <a:p>
            <a:pPr algn="ctr"/>
            <a:r>
              <a:rPr lang="fa-I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Mitra" pitchFamily="2" charset="-78"/>
              </a:rPr>
              <a:t>دانش ضمنی</a:t>
            </a:r>
            <a:endParaRPr lang="fa-IR" sz="2400" b="1" dirty="0">
              <a:solidFill>
                <a:schemeClr val="tx1">
                  <a:lumMod val="95000"/>
                  <a:lumOff val="5000"/>
                </a:schemeClr>
              </a:solidFill>
              <a:cs typeface="B Mitra" pitchFamily="2" charset="-78"/>
            </a:endParaRPr>
          </a:p>
          <a:p>
            <a:pPr algn="ctr"/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cs typeface="B Mitra" pitchFamily="2" charset="-78"/>
            </a:endParaRPr>
          </a:p>
        </p:txBody>
      </p:sp>
      <p:sp>
        <p:nvSpPr>
          <p:cNvPr id="6" name="Right Brace 5"/>
          <p:cNvSpPr/>
          <p:nvPr/>
        </p:nvSpPr>
        <p:spPr>
          <a:xfrm>
            <a:off x="3699387" y="2674375"/>
            <a:ext cx="228600" cy="830825"/>
          </a:xfrm>
          <a:prstGeom prst="righ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03887" y="2549014"/>
            <a:ext cx="2133600" cy="11651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400" b="1" dirty="0">
                <a:solidFill>
                  <a:schemeClr val="tx1">
                    <a:lumMod val="95000"/>
                    <a:lumOff val="5000"/>
                  </a:schemeClr>
                </a:solidFill>
                <a:cs typeface="B Mitra" pitchFamily="2" charset="-78"/>
              </a:rPr>
              <a:t>دانش </a:t>
            </a:r>
            <a:r>
              <a:rPr lang="fa-I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Mitra" pitchFamily="2" charset="-78"/>
              </a:rPr>
              <a:t>فردی</a:t>
            </a:r>
          </a:p>
          <a:p>
            <a:pPr algn="ctr"/>
            <a:r>
              <a:rPr lang="fa-I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Mitra" pitchFamily="2" charset="-78"/>
              </a:rPr>
              <a:t>دانش سازمانی</a:t>
            </a:r>
            <a:endParaRPr lang="fa-IR" sz="2400" b="1" dirty="0">
              <a:solidFill>
                <a:schemeClr val="tx1">
                  <a:lumMod val="95000"/>
                  <a:lumOff val="5000"/>
                </a:schemeClr>
              </a:solidFill>
              <a:cs typeface="B Mitra" pitchFamily="2" charset="-78"/>
            </a:endParaRPr>
          </a:p>
          <a:p>
            <a:pPr algn="ctr"/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cs typeface="B Mitra" pitchFamily="2" charset="-78"/>
            </a:endParaRPr>
          </a:p>
        </p:txBody>
      </p: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1219200" y="4038600"/>
            <a:ext cx="6629399" cy="2438400"/>
            <a:chOff x="2280" y="12155"/>
            <a:chExt cx="6360" cy="2000"/>
          </a:xfrm>
        </p:grpSpPr>
        <p:sp>
          <p:nvSpPr>
            <p:cNvPr id="9" name="Text Box 3"/>
            <p:cNvSpPr txBox="1">
              <a:spLocks noChangeArrowheads="1"/>
            </p:cNvSpPr>
            <p:nvPr/>
          </p:nvSpPr>
          <p:spPr bwMode="auto">
            <a:xfrm>
              <a:off x="2280" y="12715"/>
              <a:ext cx="951" cy="144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B Mitra" pitchFamily="2" charset="-78"/>
                </a:rPr>
                <a:t>صريح</a:t>
              </a:r>
              <a:endPara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B Mitra" pitchFamily="2" charset="-78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B Mitra" pitchFamily="2" charset="-78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ar-SA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B Mitra" pitchFamily="2" charset="-78"/>
                </a:rPr>
                <a:t>ضمني</a:t>
              </a:r>
              <a:endPara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B Mitra" pitchFamily="2" charset="-78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B Mitra" pitchFamily="2" charset="-78"/>
              </a:endParaRPr>
            </a:p>
          </p:txBody>
        </p:sp>
        <p:sp>
          <p:nvSpPr>
            <p:cNvPr id="10" name="Text Box 4"/>
            <p:cNvSpPr txBox="1">
              <a:spLocks noChangeArrowheads="1"/>
            </p:cNvSpPr>
            <p:nvPr/>
          </p:nvSpPr>
          <p:spPr bwMode="auto">
            <a:xfrm>
              <a:off x="3420" y="12155"/>
              <a:ext cx="5220" cy="501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a-IR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B Mitra" pitchFamily="2" charset="-78"/>
                </a:rPr>
                <a:t>سازمانی</a:t>
              </a: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B Mitra" pitchFamily="2" charset="-78"/>
                </a:rPr>
                <a:t>                                   </a:t>
              </a:r>
              <a:r>
                <a:rPr kumimoji="0" lang="ar-SA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B Mitra" pitchFamily="2" charset="-78"/>
                </a:rPr>
                <a:t>فردي</a:t>
              </a: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B Mitra" pitchFamily="2" charset="-78"/>
                </a:rPr>
                <a:t>            </a:t>
              </a:r>
              <a:endPara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B Mitra" pitchFamily="2" charset="-78"/>
              </a:endParaRPr>
            </a:p>
          </p:txBody>
        </p:sp>
      </p:grp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730947"/>
              </p:ext>
            </p:extLst>
          </p:nvPr>
        </p:nvGraphicFramePr>
        <p:xfrm>
          <a:off x="2407489" y="4721352"/>
          <a:ext cx="5441111" cy="1760738"/>
        </p:xfrm>
        <a:graphic>
          <a:graphicData uri="http://schemas.openxmlformats.org/drawingml/2006/table">
            <a:tbl>
              <a:tblPr rtl="1">
                <a:tableStyleId>{5C22544A-7EE6-4342-B048-85BDC9FD1C3A}</a:tableStyleId>
              </a:tblPr>
              <a:tblGrid>
                <a:gridCol w="2685803"/>
                <a:gridCol w="2755308"/>
              </a:tblGrid>
              <a:tr h="88036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2400" dirty="0">
                          <a:effectLst/>
                          <a:cs typeface="B Mitra" pitchFamily="2" charset="-78"/>
                        </a:rPr>
                        <a:t>صريح - سازمانی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  <a:cs typeface="B Mitra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2400" dirty="0">
                          <a:effectLst/>
                          <a:cs typeface="B Mitra" pitchFamily="2" charset="-78"/>
                        </a:rPr>
                        <a:t>صريح - فردي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  <a:cs typeface="B Mitra" pitchFamily="2" charset="-78"/>
                      </a:endParaRPr>
                    </a:p>
                  </a:txBody>
                  <a:tcPr marL="68580" marR="68580" marT="0" marB="0" anchor="ctr"/>
                </a:tc>
              </a:tr>
              <a:tr h="880369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2400" dirty="0">
                          <a:effectLst/>
                          <a:cs typeface="B Mitra" pitchFamily="2" charset="-78"/>
                        </a:rPr>
                        <a:t>ضمني -  سازمانی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  <a:cs typeface="B Mitra" pitchFamily="2" charset="-7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a-IR" sz="2400" dirty="0">
                          <a:effectLst/>
                          <a:cs typeface="B Mitra" pitchFamily="2" charset="-78"/>
                        </a:rPr>
                        <a:t>ضمني – فردي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  <a:cs typeface="B Mitra" pitchFamily="2" charset="-78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043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1607</TotalTime>
  <Words>729</Words>
  <Application>Microsoft Office PowerPoint</Application>
  <PresentationFormat>On-screen Show (4:3)</PresentationFormat>
  <Paragraphs>134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مدیریت دانش! چرا؟</vt:lpstr>
      <vt:lpstr>اهمیت و ضرورت </vt:lpstr>
      <vt:lpstr>سلسله مراتب دانش</vt:lpstr>
      <vt:lpstr>سلسله مراتب دانش: داده، اطلاعات، دانش، خرد</vt:lpstr>
      <vt:lpstr>سلسله مراتب دانش: داده، اطلاعات، دانش، خرد</vt:lpstr>
      <vt:lpstr>مدیریت زنجیره دانش </vt:lpstr>
      <vt:lpstr>انواع دانش</vt:lpstr>
      <vt:lpstr>انواع دانش</vt:lpstr>
      <vt:lpstr>انواع دانش</vt:lpstr>
      <vt:lpstr>مدیریت دانش</vt:lpstr>
      <vt:lpstr>اهداف كلي مديريت دانش</vt:lpstr>
      <vt:lpstr> مخازن دانش </vt:lpstr>
      <vt:lpstr>انواع پروژه‌هاي مديريت دانش‌</vt:lpstr>
      <vt:lpstr>عوامل مؤثر درتوفيق پروژه‌هاي مديريت دانش‌</vt:lpstr>
      <vt:lpstr>فرايند مديريت دانش</vt:lpstr>
      <vt:lpstr>فرايند مديريت دانش</vt:lpstr>
      <vt:lpstr>توانمندسازهای فرایند مدیریت دانش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48</cp:revision>
  <dcterms:created xsi:type="dcterms:W3CDTF">2006-08-16T00:00:00Z</dcterms:created>
  <dcterms:modified xsi:type="dcterms:W3CDTF">2014-01-05T17:32:35Z</dcterms:modified>
</cp:coreProperties>
</file>