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736" r:id="rId1"/>
  </p:sldMasterIdLst>
  <p:notesMasterIdLst>
    <p:notesMasterId r:id="rId24"/>
  </p:notesMasterIdLst>
  <p:handoutMasterIdLst>
    <p:handoutMasterId r:id="rId25"/>
  </p:handoutMasterIdLst>
  <p:sldIdLst>
    <p:sldId id="374" r:id="rId2"/>
    <p:sldId id="353" r:id="rId3"/>
    <p:sldId id="354" r:id="rId4"/>
    <p:sldId id="355" r:id="rId5"/>
    <p:sldId id="356" r:id="rId6"/>
    <p:sldId id="357" r:id="rId7"/>
    <p:sldId id="358" r:id="rId8"/>
    <p:sldId id="359" r:id="rId9"/>
    <p:sldId id="360" r:id="rId10"/>
    <p:sldId id="361" r:id="rId11"/>
    <p:sldId id="362" r:id="rId12"/>
    <p:sldId id="363" r:id="rId13"/>
    <p:sldId id="364" r:id="rId14"/>
    <p:sldId id="365" r:id="rId15"/>
    <p:sldId id="366" r:id="rId16"/>
    <p:sldId id="367" r:id="rId17"/>
    <p:sldId id="368" r:id="rId18"/>
    <p:sldId id="369" r:id="rId19"/>
    <p:sldId id="370" r:id="rId20"/>
    <p:sldId id="371" r:id="rId21"/>
    <p:sldId id="372" r:id="rId22"/>
    <p:sldId id="373" r:id="rId23"/>
  </p:sldIdLst>
  <p:sldSz cx="9144000" cy="6858000" type="screen4x3"/>
  <p:notesSz cx="6858000" cy="9144000"/>
  <p:defaultTextStyle>
    <a:defPPr>
      <a:defRPr lang="en-US"/>
    </a:defPPr>
    <a:lvl1pPr algn="r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Times New Roman" pitchFamily="18" charset="0"/>
        <a:ea typeface="+mn-ea"/>
        <a:cs typeface="Nazanin" pitchFamily="2" charset="-78"/>
      </a:defRPr>
    </a:lvl1pPr>
    <a:lvl2pPr marL="457200" algn="r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Times New Roman" pitchFamily="18" charset="0"/>
        <a:ea typeface="+mn-ea"/>
        <a:cs typeface="Nazanin" pitchFamily="2" charset="-78"/>
      </a:defRPr>
    </a:lvl2pPr>
    <a:lvl3pPr marL="914400" algn="r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Times New Roman" pitchFamily="18" charset="0"/>
        <a:ea typeface="+mn-ea"/>
        <a:cs typeface="Nazanin" pitchFamily="2" charset="-78"/>
      </a:defRPr>
    </a:lvl3pPr>
    <a:lvl4pPr marL="1371600" algn="r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Times New Roman" pitchFamily="18" charset="0"/>
        <a:ea typeface="+mn-ea"/>
        <a:cs typeface="Nazanin" pitchFamily="2" charset="-78"/>
      </a:defRPr>
    </a:lvl4pPr>
    <a:lvl5pPr marL="1828800" algn="r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Times New Roman" pitchFamily="18" charset="0"/>
        <a:ea typeface="+mn-ea"/>
        <a:cs typeface="Nazanin" pitchFamily="2" charset="-78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Times New Roman" pitchFamily="18" charset="0"/>
        <a:ea typeface="+mn-ea"/>
        <a:cs typeface="Nazanin" pitchFamily="2" charset="-78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Times New Roman" pitchFamily="18" charset="0"/>
        <a:ea typeface="+mn-ea"/>
        <a:cs typeface="Nazanin" pitchFamily="2" charset="-78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Times New Roman" pitchFamily="18" charset="0"/>
        <a:ea typeface="+mn-ea"/>
        <a:cs typeface="Nazanin" pitchFamily="2" charset="-78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Times New Roman" pitchFamily="18" charset="0"/>
        <a:ea typeface="+mn-ea"/>
        <a:cs typeface="Nazanin" pitchFamily="2" charset="-78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0"/>
      </p:ext>
    </p:extLst>
  </p:showPr>
  <p:clrMru>
    <a:srgbClr val="336600"/>
    <a:srgbClr val="00FF00"/>
    <a:srgbClr val="9999F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63" autoAdjust="0"/>
    <p:restoredTop sz="94397" autoAdjust="0"/>
  </p:normalViewPr>
  <p:slideViewPr>
    <p:cSldViewPr>
      <p:cViewPr>
        <p:scale>
          <a:sx n="60" d="100"/>
          <a:sy n="60" d="100"/>
        </p:scale>
        <p:origin x="-1434" y="-366"/>
      </p:cViewPr>
      <p:guideLst>
        <p:guide orient="horz" pos="2160"/>
        <p:guide pos="432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7" d="100"/>
          <a:sy n="57" d="100"/>
        </p:scale>
        <p:origin x="-2604" y="-90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10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0" hangingPunct="0">
              <a:defRPr kumimoji="0" sz="1200">
                <a:cs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kumimoji="0" sz="1200">
                <a:cs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2048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0" hangingPunct="0">
              <a:defRPr kumimoji="0" sz="1200">
                <a:cs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2048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kumimoji="0" sz="1200">
                <a:cs typeface="Times New Roman" pitchFamily="18" charset="0"/>
              </a:defRPr>
            </a:lvl1pPr>
          </a:lstStyle>
          <a:p>
            <a:fld id="{08BEB2DA-1FB8-40E9-8BC6-1CADF6713A6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1567371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0" hangingPunct="0">
              <a:defRPr kumimoji="0" sz="1200">
                <a:cs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2051" name="Rectangle 3"/>
          <p:cNvSpPr>
            <a:spLocks noGrp="1" noRot="1" noChangeAspect="1" noChangeArrowheads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52" name="Rectangle 4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kumimoji="0" sz="1200">
                <a:cs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0" hangingPunct="0">
              <a:defRPr kumimoji="0" sz="1200">
                <a:cs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kumimoji="0" sz="1200">
                <a:cs typeface="Times New Roman" pitchFamily="18" charset="0"/>
              </a:defRPr>
            </a:lvl1pPr>
          </a:lstStyle>
          <a:p>
            <a:fld id="{D0DE3E4D-FA1C-486B-970B-86C5FA14A8E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38601935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1pPr>
    <a:lvl2pPr marL="4572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2pPr>
    <a:lvl3pPr marL="9144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3pPr>
    <a:lvl4pPr marL="13716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4pPr>
    <a:lvl5pPr marL="18288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2F14C5D-D749-45A8-8962-94DF1ADAADEC}" type="slidenum">
              <a:rPr lang="en-US"/>
              <a:pPr/>
              <a:t>11</a:t>
            </a:fld>
            <a:endParaRPr lang="en-US"/>
          </a:p>
        </p:txBody>
      </p:sp>
      <p:sp>
        <p:nvSpPr>
          <p:cNvPr id="1792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2525" y="682625"/>
            <a:ext cx="4554538" cy="3416300"/>
          </a:xfrm>
          <a:ln/>
        </p:spPr>
      </p:sp>
      <p:sp>
        <p:nvSpPr>
          <p:cNvPr id="1792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25938"/>
            <a:ext cx="5029200" cy="4098925"/>
          </a:xfrm>
        </p:spPr>
        <p:txBody>
          <a:bodyPr/>
          <a:lstStyle/>
          <a:p>
            <a:r>
              <a:rPr lang="en-US"/>
              <a:t>The eagle has the longest life-span of its’ species</a:t>
            </a: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C48B498-A963-40E9-9677-88DF09FB63F3}" type="slidenum">
              <a:rPr lang="en-US"/>
              <a:pPr/>
              <a:t>20</a:t>
            </a:fld>
            <a:endParaRPr lang="en-US"/>
          </a:p>
        </p:txBody>
      </p:sp>
      <p:sp>
        <p:nvSpPr>
          <p:cNvPr id="1976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2525" y="682625"/>
            <a:ext cx="4554538" cy="3416300"/>
          </a:xfrm>
          <a:ln/>
        </p:spPr>
      </p:sp>
      <p:sp>
        <p:nvSpPr>
          <p:cNvPr id="1976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25938"/>
            <a:ext cx="5029200" cy="4098925"/>
          </a:xfrm>
        </p:spPr>
        <p:txBody>
          <a:bodyPr/>
          <a:lstStyle/>
          <a:p>
            <a:r>
              <a:rPr lang="en-US"/>
              <a:t>When its’ new talons grow back, the eagle starts plucking its’ old-aged feathers</a:t>
            </a: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D5EDFFA-A4DB-4AF0-93FB-6C54DFEF9370}" type="slidenum">
              <a:rPr lang="en-US"/>
              <a:pPr/>
              <a:t>21</a:t>
            </a:fld>
            <a:endParaRPr lang="en-US"/>
          </a:p>
        </p:txBody>
      </p:sp>
      <p:sp>
        <p:nvSpPr>
          <p:cNvPr id="1996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2525" y="682625"/>
            <a:ext cx="4554538" cy="3416300"/>
          </a:xfrm>
          <a:ln/>
        </p:spPr>
      </p:sp>
      <p:sp>
        <p:nvSpPr>
          <p:cNvPr id="1996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25938"/>
            <a:ext cx="5029200" cy="4098925"/>
          </a:xfrm>
        </p:spPr>
        <p:txBody>
          <a:bodyPr/>
          <a:lstStyle/>
          <a:p>
            <a:r>
              <a:rPr lang="en-US"/>
              <a:t>And after five months, the eagle takes its’ famous renewal flight and lives for ….</a:t>
            </a:r>
          </a:p>
          <a:p>
            <a:r>
              <a:rPr lang="en-US"/>
              <a:t>30 more years</a:t>
            </a: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2D08FF2-047E-4FC0-A0F8-8553124929F3}" type="slidenum">
              <a:rPr lang="en-US"/>
              <a:pPr/>
              <a:t>22</a:t>
            </a:fld>
            <a:endParaRPr lang="en-US"/>
          </a:p>
        </p:txBody>
      </p:sp>
      <p:sp>
        <p:nvSpPr>
          <p:cNvPr id="2017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2525" y="682625"/>
            <a:ext cx="4554538" cy="3416300"/>
          </a:xfrm>
          <a:ln/>
        </p:spPr>
      </p:sp>
      <p:sp>
        <p:nvSpPr>
          <p:cNvPr id="2017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25938"/>
            <a:ext cx="5029200" cy="4098925"/>
          </a:xfrm>
        </p:spPr>
        <p:txBody>
          <a:bodyPr/>
          <a:lstStyle/>
          <a:p>
            <a:r>
              <a:rPr lang="en-US"/>
              <a:t>Why is renewal needed?</a:t>
            </a:r>
          </a:p>
          <a:p>
            <a:r>
              <a:rPr lang="en-US"/>
              <a:t>Many times, we have to retreat for awhile and start a renewal process</a:t>
            </a:r>
          </a:p>
          <a:p>
            <a:r>
              <a:rPr lang="en-US"/>
              <a:t>To continue taking successful flights, we sometimes need to get rid of memories, habits and other past traditions</a:t>
            </a:r>
          </a:p>
          <a:p>
            <a:r>
              <a:rPr lang="en-US"/>
              <a:t>Only freed from past burdens, can we take advantage of the valuable outcomes from a …</a:t>
            </a:r>
          </a:p>
          <a:p>
            <a:r>
              <a:rPr lang="en-US"/>
              <a:t>RENEWAL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A72C89A-5089-4D2B-B0EC-599AE47DB487}" type="slidenum">
              <a:rPr lang="en-US"/>
              <a:pPr/>
              <a:t>12</a:t>
            </a:fld>
            <a:endParaRPr lang="en-US"/>
          </a:p>
        </p:txBody>
      </p:sp>
      <p:sp>
        <p:nvSpPr>
          <p:cNvPr id="1812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2525" y="682625"/>
            <a:ext cx="4554538" cy="3416300"/>
          </a:xfrm>
          <a:ln/>
        </p:spPr>
      </p:sp>
      <p:sp>
        <p:nvSpPr>
          <p:cNvPr id="1812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25938"/>
            <a:ext cx="5029200" cy="4098925"/>
          </a:xfrm>
        </p:spPr>
        <p:txBody>
          <a:bodyPr/>
          <a:lstStyle/>
          <a:p>
            <a:r>
              <a:rPr lang="en-US"/>
              <a:t>okay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264F2A9-4EC3-45DB-888A-DE8D091B6A0B}" type="slidenum">
              <a:rPr lang="en-US"/>
              <a:pPr/>
              <a:t>13</a:t>
            </a:fld>
            <a:endParaRPr lang="en-US"/>
          </a:p>
        </p:txBody>
      </p:sp>
      <p:sp>
        <p:nvSpPr>
          <p:cNvPr id="1832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2525" y="682625"/>
            <a:ext cx="4554538" cy="3416300"/>
          </a:xfrm>
          <a:ln/>
        </p:spPr>
      </p:sp>
      <p:sp>
        <p:nvSpPr>
          <p:cNvPr id="1832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25938"/>
            <a:ext cx="5029200" cy="4098925"/>
          </a:xfrm>
        </p:spPr>
        <p:txBody>
          <a:bodyPr/>
          <a:lstStyle/>
          <a:p>
            <a:r>
              <a:rPr lang="en-US"/>
              <a:t>In its’ 40’s</a:t>
            </a:r>
          </a:p>
          <a:p>
            <a:r>
              <a:rPr lang="en-US"/>
              <a:t>Its’ long and flexible talons can no longer grab prey which serve as food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0674698-776B-45DF-9866-B8BAB1E82115}" type="slidenum">
              <a:rPr lang="en-US"/>
              <a:pPr/>
              <a:t>14</a:t>
            </a:fld>
            <a:endParaRPr lang="en-US"/>
          </a:p>
        </p:txBody>
      </p:sp>
      <p:sp>
        <p:nvSpPr>
          <p:cNvPr id="1853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2525" y="682625"/>
            <a:ext cx="4554538" cy="3416300"/>
          </a:xfrm>
          <a:ln/>
        </p:spPr>
      </p:sp>
      <p:sp>
        <p:nvSpPr>
          <p:cNvPr id="1853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25938"/>
            <a:ext cx="5029200" cy="4098925"/>
          </a:xfrm>
        </p:spPr>
        <p:txBody>
          <a:bodyPr/>
          <a:lstStyle/>
          <a:p>
            <a:r>
              <a:rPr lang="en-US"/>
              <a:t>Its’ long and sharp beak becomes bent</a:t>
            </a: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FEB521A-1104-4B7F-A4F1-376E4D72AE16}" type="slidenum">
              <a:rPr lang="en-US"/>
              <a:pPr/>
              <a:t>15</a:t>
            </a:fld>
            <a:endParaRPr lang="en-US"/>
          </a:p>
        </p:txBody>
      </p:sp>
      <p:sp>
        <p:nvSpPr>
          <p:cNvPr id="187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2525" y="682625"/>
            <a:ext cx="4554538" cy="3416300"/>
          </a:xfrm>
          <a:ln/>
        </p:spPr>
      </p:sp>
      <p:sp>
        <p:nvSpPr>
          <p:cNvPr id="1873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25938"/>
            <a:ext cx="5029200" cy="4098925"/>
          </a:xfrm>
        </p:spPr>
        <p:txBody>
          <a:bodyPr/>
          <a:lstStyle/>
          <a:p>
            <a:r>
              <a:rPr lang="en-US"/>
              <a:t>Its’ old-aged and heavy wings, due to their thick feathers, become stuck to its’ chest and make it difficult to fly</a:t>
            </a: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A770443-EC4E-4541-965D-7D939E08580E}" type="slidenum">
              <a:rPr lang="en-US"/>
              <a:pPr/>
              <a:t>16</a:t>
            </a:fld>
            <a:endParaRPr lang="en-US"/>
          </a:p>
        </p:txBody>
      </p:sp>
      <p:sp>
        <p:nvSpPr>
          <p:cNvPr id="1894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2525" y="682625"/>
            <a:ext cx="4554538" cy="3416300"/>
          </a:xfrm>
          <a:ln/>
        </p:spPr>
      </p:sp>
      <p:sp>
        <p:nvSpPr>
          <p:cNvPr id="1894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25938"/>
            <a:ext cx="5029200" cy="4098925"/>
          </a:xfrm>
        </p:spPr>
        <p:txBody>
          <a:bodyPr/>
          <a:lstStyle/>
          <a:p>
            <a:r>
              <a:rPr lang="en-US"/>
              <a:t>okay</a:t>
            </a: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EC00954-361B-4F52-B881-68070D207DCA}" type="slidenum">
              <a:rPr lang="en-US"/>
              <a:pPr/>
              <a:t>17</a:t>
            </a:fld>
            <a:endParaRPr lang="en-US"/>
          </a:p>
        </p:txBody>
      </p:sp>
      <p:sp>
        <p:nvSpPr>
          <p:cNvPr id="1914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2525" y="682625"/>
            <a:ext cx="4554538" cy="3416300"/>
          </a:xfrm>
          <a:ln/>
        </p:spPr>
      </p:sp>
      <p:sp>
        <p:nvSpPr>
          <p:cNvPr id="1914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25938"/>
            <a:ext cx="5029200" cy="4098925"/>
          </a:xfrm>
        </p:spPr>
        <p:txBody>
          <a:bodyPr/>
          <a:lstStyle/>
          <a:p>
            <a:r>
              <a:rPr lang="en-US"/>
              <a:t>The process requires that the eagle fly to a mountain top and sit on its’ nest</a:t>
            </a: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1F5814F-8DC6-4B6F-A26C-10C0EEA08161}" type="slidenum">
              <a:rPr lang="en-US"/>
              <a:pPr/>
              <a:t>18</a:t>
            </a:fld>
            <a:endParaRPr lang="en-US"/>
          </a:p>
        </p:txBody>
      </p:sp>
      <p:sp>
        <p:nvSpPr>
          <p:cNvPr id="1935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2525" y="682625"/>
            <a:ext cx="4554538" cy="3416300"/>
          </a:xfrm>
          <a:ln/>
        </p:spPr>
      </p:sp>
      <p:sp>
        <p:nvSpPr>
          <p:cNvPr id="1935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25938"/>
            <a:ext cx="5029200" cy="4098925"/>
          </a:xfrm>
        </p:spPr>
        <p:txBody>
          <a:bodyPr/>
          <a:lstStyle/>
          <a:p>
            <a:r>
              <a:rPr lang="en-US"/>
              <a:t>There the eagle knocks its’ beak against a rock until it plucks it out</a:t>
            </a: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0EBB39E-F0BB-4BD3-A12A-59CE24B27A98}" type="slidenum">
              <a:rPr lang="en-US"/>
              <a:pPr/>
              <a:t>19</a:t>
            </a:fld>
            <a:endParaRPr lang="en-US"/>
          </a:p>
        </p:txBody>
      </p:sp>
      <p:sp>
        <p:nvSpPr>
          <p:cNvPr id="1955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2525" y="682625"/>
            <a:ext cx="4554538" cy="3416300"/>
          </a:xfrm>
          <a:ln/>
        </p:spPr>
      </p:sp>
      <p:sp>
        <p:nvSpPr>
          <p:cNvPr id="1955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25938"/>
            <a:ext cx="5029200" cy="4098925"/>
          </a:xfrm>
        </p:spPr>
        <p:txBody>
          <a:bodyPr/>
          <a:lstStyle/>
          <a:p>
            <a:r>
              <a:rPr lang="en-US"/>
              <a:t>After plucking it out, the eagle will wait for a new beak to grow back and then it will pluck out its’ talons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1DB0BC-84C9-4BCD-ACDD-06C1E44C942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900B70-E70B-49BA-BEB5-89AB2863A3C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F7C6A-09E0-4F53-87F1-EF1582F468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055968-452B-4A4E-965B-2427B9E3F2F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2C64D8-1EC2-45A3-9763-11B826C9236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3C8ECB-B620-4AD7-8BB2-04D6E60622F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7FC90A-5D87-4036-B672-0E2BCEF1857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55DEFA-980E-4DF8-A6D1-B5B50127D52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FD7B4-A715-4E30-A3D4-01D9EF9BD30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E199A3-5E2A-4380-B14A-209BC23BB81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5C6556-BF89-4BE1-BFF4-FE4AB9C85AC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180376ED-DB59-49C1-A15E-02FA41D8A11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7" r:id="rId1"/>
    <p:sldLayoutId id="2147483738" r:id="rId2"/>
    <p:sldLayoutId id="2147483739" r:id="rId3"/>
    <p:sldLayoutId id="2147483740" r:id="rId4"/>
    <p:sldLayoutId id="2147483741" r:id="rId5"/>
    <p:sldLayoutId id="2147483742" r:id="rId6"/>
    <p:sldLayoutId id="2147483743" r:id="rId7"/>
    <p:sldLayoutId id="2147483744" r:id="rId8"/>
    <p:sldLayoutId id="2147483745" r:id="rId9"/>
    <p:sldLayoutId id="2147483746" r:id="rId10"/>
    <p:sldLayoutId id="2147483747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wm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60000"/>
                <a:lumOff val="40000"/>
              </a:schemeClr>
            </a:gs>
            <a:gs pos="69000">
              <a:schemeClr val="bg2">
                <a:tint val="95000"/>
                <a:shade val="100000"/>
                <a:satMod val="130000"/>
                <a:lumMod val="130000"/>
              </a:schemeClr>
            </a:gs>
            <a:gs pos="100000">
              <a:schemeClr val="accent3">
                <a:lumMod val="40000"/>
                <a:lumOff val="60000"/>
              </a:schemeClr>
            </a:gs>
          </a:gsLst>
          <a:path path="circle">
            <a:fillToRect l="20000" t="10000" r="20000" b="6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1115616" y="1556792"/>
            <a:ext cx="6813376" cy="3312368"/>
          </a:xfrm>
        </p:spPr>
        <p:txBody>
          <a:bodyPr>
            <a:noAutofit/>
          </a:bodyPr>
          <a:lstStyle/>
          <a:p>
            <a:pPr marL="45720" indent="0" algn="ctr" rtl="1">
              <a:lnSpc>
                <a:spcPct val="90000"/>
              </a:lnSpc>
              <a:buNone/>
            </a:pPr>
            <a:r>
              <a:rPr lang="fa-IR" sz="3600" b="1" dirty="0">
                <a:solidFill>
                  <a:srgbClr val="0070C0"/>
                </a:solidFill>
                <a:cs typeface="B Zar" pitchFamily="2" charset="-78"/>
              </a:rPr>
              <a:t>هر كسي قادر به دانستن هر چيزي نيست</a:t>
            </a:r>
          </a:p>
          <a:p>
            <a:pPr marL="45720" indent="0" algn="ctr" rtl="1">
              <a:lnSpc>
                <a:spcPct val="90000"/>
              </a:lnSpc>
              <a:buNone/>
            </a:pPr>
            <a:r>
              <a:rPr lang="fa-IR" sz="3600" b="1" dirty="0">
                <a:solidFill>
                  <a:srgbClr val="0070C0"/>
                </a:solidFill>
                <a:cs typeface="B Zar" pitchFamily="2" charset="-78"/>
              </a:rPr>
              <a:t>اما ما بايد بدانيم هرآنچه را كه نياز داريم در كجا </a:t>
            </a:r>
            <a:r>
              <a:rPr lang="fa-IR" sz="3600" b="1" dirty="0" smtClean="0">
                <a:solidFill>
                  <a:srgbClr val="0070C0"/>
                </a:solidFill>
                <a:cs typeface="B Zar" pitchFamily="2" charset="-78"/>
              </a:rPr>
              <a:t>بيابيم</a:t>
            </a:r>
            <a:r>
              <a:rPr lang="en-US" sz="3600" b="1" dirty="0" smtClean="0">
                <a:solidFill>
                  <a:srgbClr val="0070C0"/>
                </a:solidFill>
                <a:cs typeface="B Zar" pitchFamily="2" charset="-78"/>
              </a:rPr>
              <a:t>…</a:t>
            </a:r>
            <a:endParaRPr lang="fa-IR" sz="3600" b="1" dirty="0">
              <a:solidFill>
                <a:srgbClr val="0070C0"/>
              </a:solidFill>
              <a:cs typeface="B Zar" pitchFamily="2" charset="-78"/>
            </a:endParaRPr>
          </a:p>
          <a:p>
            <a:pPr marL="45720" indent="0" algn="ctr" rtl="1">
              <a:lnSpc>
                <a:spcPct val="90000"/>
              </a:lnSpc>
              <a:buNone/>
            </a:pPr>
            <a:r>
              <a:rPr lang="fa-IR" sz="3600" b="1" dirty="0">
                <a:solidFill>
                  <a:srgbClr val="0070C0"/>
                </a:solidFill>
                <a:cs typeface="B Zar" pitchFamily="2" charset="-78"/>
              </a:rPr>
              <a:t>دانستن به خودي خود كافي </a:t>
            </a:r>
            <a:r>
              <a:rPr lang="fa-IR" sz="3600" b="1" dirty="0" smtClean="0">
                <a:solidFill>
                  <a:srgbClr val="0070C0"/>
                </a:solidFill>
                <a:cs typeface="B Zar" pitchFamily="2" charset="-78"/>
              </a:rPr>
              <a:t>نيست</a:t>
            </a:r>
            <a:endParaRPr lang="en-US" sz="3600" b="1" dirty="0" smtClean="0">
              <a:solidFill>
                <a:srgbClr val="0070C0"/>
              </a:solidFill>
              <a:cs typeface="B Zar" pitchFamily="2" charset="-78"/>
            </a:endParaRPr>
          </a:p>
          <a:p>
            <a:pPr marL="45720" indent="0" algn="ctr" rtl="1">
              <a:lnSpc>
                <a:spcPct val="90000"/>
              </a:lnSpc>
              <a:buNone/>
            </a:pPr>
            <a:r>
              <a:rPr lang="fa-IR" sz="3600" b="1" dirty="0" smtClean="0">
                <a:solidFill>
                  <a:srgbClr val="0070C0"/>
                </a:solidFill>
                <a:cs typeface="B Zar" pitchFamily="2" charset="-78"/>
              </a:rPr>
              <a:t>با </a:t>
            </a:r>
            <a:r>
              <a:rPr lang="fa-IR" sz="3600" b="1" dirty="0">
                <a:solidFill>
                  <a:srgbClr val="0070C0"/>
                </a:solidFill>
                <a:cs typeface="B Zar" pitchFamily="2" charset="-78"/>
              </a:rPr>
              <a:t>اين دانش چه كاري مي‌توانيم </a:t>
            </a:r>
            <a:r>
              <a:rPr lang="fa-IR" sz="3600" b="1" dirty="0" smtClean="0">
                <a:solidFill>
                  <a:srgbClr val="0070C0"/>
                </a:solidFill>
                <a:cs typeface="B Zar" pitchFamily="2" charset="-78"/>
              </a:rPr>
              <a:t>بكنيم؟</a:t>
            </a:r>
            <a:endParaRPr lang="en-US" sz="3600" b="1" dirty="0">
              <a:solidFill>
                <a:srgbClr val="0070C0"/>
              </a:solidFill>
              <a:cs typeface="B Zar" pitchFamily="2" charset="-78"/>
            </a:endParaRPr>
          </a:p>
          <a:p>
            <a:pPr algn="ctr" rtl="1"/>
            <a:endParaRPr lang="en-US" sz="3200" b="1" dirty="0">
              <a:solidFill>
                <a:srgbClr val="0070C0"/>
              </a:solidFill>
              <a:cs typeface="B Zar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3109560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7154" name="Picture 2" descr="GM 3x4Bk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hidden">
          <a:xfrm>
            <a:off x="0" y="319088"/>
            <a:ext cx="9145588" cy="6854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7715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762000" y="2895600"/>
            <a:ext cx="7772400" cy="1143000"/>
          </a:xfrm>
        </p:spPr>
        <p:txBody>
          <a:bodyPr/>
          <a:lstStyle/>
          <a:p>
            <a:r>
              <a:rPr lang="fa-IR" b="1" i="1">
                <a:solidFill>
                  <a:schemeClr val="bg1"/>
                </a:solidFill>
                <a:cs typeface="Arial" pitchFamily="34" charset="0"/>
              </a:rPr>
              <a:t>داستان عقاب ...</a:t>
            </a:r>
            <a:endParaRPr lang="en-US" b="1" i="1">
              <a:solidFill>
                <a:schemeClr val="bg1"/>
              </a:solidFill>
              <a:cs typeface="Arial" pitchFamily="34" charset="0"/>
            </a:endParaRPr>
          </a:p>
        </p:txBody>
      </p:sp>
    </p:spTree>
  </p:cSld>
  <p:clrMapOvr>
    <a:masterClrMapping/>
  </p:clrMapOvr>
  <p:transition advClick="0" advTm="25000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8178" name="Picture 2" descr="aguia18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78179" name="Text Box 3"/>
          <p:cNvSpPr txBox="1">
            <a:spLocks noChangeArrowheads="1"/>
          </p:cNvSpPr>
          <p:nvPr/>
        </p:nvSpPr>
        <p:spPr bwMode="auto">
          <a:xfrm>
            <a:off x="250825" y="5514975"/>
            <a:ext cx="8893175" cy="641350"/>
          </a:xfrm>
          <a:prstGeom prst="rect">
            <a:avLst/>
          </a:prstGeom>
          <a:solidFill>
            <a:schemeClr val="tx1">
              <a:alpha val="50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85194" dir="20006097" algn="ctr" rotWithShape="0">
                    <a:schemeClr val="tx1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/>
            <a:r>
              <a:rPr kumimoji="0" lang="fa-IR" sz="3600" b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عمر عقاب از همه پرندگان نوع خود درازتر است .</a:t>
            </a:r>
            <a:endParaRPr kumimoji="0" lang="en-US" sz="3600" b="1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advClick="0" advTm="2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afterEffect">
                                  <p:stCondLst>
                                    <p:cond delay="300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75"/>
                                        <p:tgtEl>
                                          <p:spTgt spid="178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8179" grpId="0" animBg="1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0226" name="Picture 2" descr="águia cabeçabranca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80227" name="Rectangle 3"/>
          <p:cNvSpPr>
            <a:spLocks noChangeArrowheads="1"/>
          </p:cNvSpPr>
          <p:nvPr/>
        </p:nvSpPr>
        <p:spPr bwMode="auto">
          <a:xfrm>
            <a:off x="0" y="914400"/>
            <a:ext cx="9144000" cy="1190625"/>
          </a:xfrm>
          <a:prstGeom prst="rect">
            <a:avLst/>
          </a:prstGeom>
          <a:solidFill>
            <a:schemeClr val="tx1">
              <a:alpha val="50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85194" dir="20006097" algn="ctr" rotWithShape="0">
                    <a:schemeClr val="tx1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/>
            <a:r>
              <a:rPr kumimoji="0" lang="fa-IR" sz="3600" b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ولی برای این که به این سن برسد باید تصمیم دشواری بگیرد.</a:t>
            </a:r>
            <a:endParaRPr kumimoji="0" lang="en-US" sz="3600" b="1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80228" name="Rectangle 4"/>
          <p:cNvSpPr>
            <a:spLocks noChangeArrowheads="1"/>
          </p:cNvSpPr>
          <p:nvPr/>
        </p:nvSpPr>
        <p:spPr bwMode="auto">
          <a:xfrm>
            <a:off x="1403350" y="152400"/>
            <a:ext cx="6673850" cy="641350"/>
          </a:xfrm>
          <a:prstGeom prst="rect">
            <a:avLst/>
          </a:prstGeom>
          <a:solidFill>
            <a:schemeClr val="tx1">
              <a:alpha val="50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85194" dir="20006097" algn="ctr" rotWithShape="0">
                    <a:schemeClr val="tx1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just" eaLnBrk="0" hangingPunct="0"/>
            <a:r>
              <a:rPr kumimoji="0" lang="fa-IR" sz="3600" b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عقاب می تواند تا </a:t>
            </a:r>
            <a:r>
              <a:rPr kumimoji="0" lang="fa-IR" sz="3600" b="1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70</a:t>
            </a:r>
            <a:r>
              <a:rPr kumimoji="0" lang="fa-IR" sz="3600" b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سال زندگی کند</a:t>
            </a:r>
            <a:endParaRPr kumimoji="0" lang="en-US" sz="3600" b="1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advClick="0" advTm="2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afterEffect">
                                  <p:stCondLst>
                                    <p:cond delay="50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75"/>
                                        <p:tgtEl>
                                          <p:spTgt spid="1802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2450"/>
                            </p:stCondLst>
                            <p:childTnLst>
                              <p:par>
                                <p:cTn id="9" presetID="4" presetClass="entr" presetSubtype="32" fill="hold" grpId="0" nodeType="afterEffect">
                                  <p:stCondLst>
                                    <p:cond delay="50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1" dur="75"/>
                                        <p:tgtEl>
                                          <p:spTgt spid="1802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0227" grpId="0" animBg="1" autoUpdateAnimBg="0"/>
      <p:bldP spid="180228" grpId="0" animBg="1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2274" name="Picture 2" descr="aguia unhas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82275" name="Text Box 3"/>
          <p:cNvSpPr txBox="1">
            <a:spLocks noChangeArrowheads="1"/>
          </p:cNvSpPr>
          <p:nvPr/>
        </p:nvSpPr>
        <p:spPr bwMode="auto">
          <a:xfrm>
            <a:off x="228600" y="4965700"/>
            <a:ext cx="8709025" cy="1190625"/>
          </a:xfrm>
          <a:prstGeom prst="rect">
            <a:avLst/>
          </a:prstGeom>
          <a:solidFill>
            <a:schemeClr val="tx1">
              <a:alpha val="50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85194" dir="20006097" algn="ctr" rotWithShape="0">
                    <a:schemeClr val="tx1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/>
            <a:r>
              <a:rPr kumimoji="0" lang="fa-IR" sz="3600" b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چنگال های بلند و انعطاف پذیرش دیگر نمی توانند طعمه را گرفته و نگاه دارند .</a:t>
            </a:r>
            <a:endParaRPr kumimoji="0" lang="en-US" sz="3600" b="1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82276" name="Rectangle 4"/>
          <p:cNvSpPr>
            <a:spLocks noChangeArrowheads="1"/>
          </p:cNvSpPr>
          <p:nvPr/>
        </p:nvSpPr>
        <p:spPr bwMode="auto">
          <a:xfrm>
            <a:off x="152400" y="152400"/>
            <a:ext cx="6948488" cy="701675"/>
          </a:xfrm>
          <a:prstGeom prst="rect">
            <a:avLst/>
          </a:prstGeom>
          <a:solidFill>
            <a:schemeClr val="tx1">
              <a:alpha val="50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85194" dir="20006097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 eaLnBrk="0" hangingPunct="0"/>
            <a:r>
              <a:rPr kumimoji="0" lang="fa-IR" sz="4000" b="1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زمانی که عقاب به 40 سالگی می رسد :</a:t>
            </a:r>
            <a:endParaRPr kumimoji="0" lang="pt-BR" sz="4000" b="1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advClick="0" advTm="2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afterEffect">
                                  <p:stCondLst>
                                    <p:cond delay="50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75"/>
                                        <p:tgtEl>
                                          <p:spTgt spid="1822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2450"/>
                            </p:stCondLst>
                            <p:childTnLst>
                              <p:par>
                                <p:cTn id="9" presetID="4" presetClass="entr" presetSubtype="32" fill="hold" grpId="0" nodeType="afterEffect">
                                  <p:stCondLst>
                                    <p:cond delay="50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1" dur="75"/>
                                        <p:tgtEl>
                                          <p:spTgt spid="1822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2275" grpId="0" animBg="1" autoUpdateAnimBg="0"/>
      <p:bldP spid="182276" grpId="0" animBg="1" autoUpdateAnimBg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22" name="Picture 2" descr="aguia dourada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84323" name="Text Box 3"/>
          <p:cNvSpPr txBox="1">
            <a:spLocks noChangeArrowheads="1"/>
          </p:cNvSpPr>
          <p:nvPr/>
        </p:nvSpPr>
        <p:spPr bwMode="auto">
          <a:xfrm>
            <a:off x="152400" y="152400"/>
            <a:ext cx="8839200" cy="641350"/>
          </a:xfrm>
          <a:prstGeom prst="rect">
            <a:avLst/>
          </a:prstGeom>
          <a:solidFill>
            <a:schemeClr val="tx1">
              <a:alpha val="50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85194" dir="20006097" algn="ctr" rotWithShape="0">
                    <a:schemeClr val="tx1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/>
            <a:r>
              <a:rPr kumimoji="0" lang="fa-IR" sz="3600" b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نوک بلند و تیزش خمیده و کند می شود </a:t>
            </a:r>
            <a:endParaRPr kumimoji="0" lang="en-US" sz="3600" b="1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advClick="0" advTm="2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75"/>
                                        <p:tgtEl>
                                          <p:spTgt spid="1843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23" grpId="0" animBg="1" autoUpdateAnimBg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6370" name="Picture 2" descr="aguia na pedra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86371" name="Text Box 3"/>
          <p:cNvSpPr txBox="1">
            <a:spLocks noChangeArrowheads="1"/>
          </p:cNvSpPr>
          <p:nvPr/>
        </p:nvSpPr>
        <p:spPr bwMode="auto">
          <a:xfrm>
            <a:off x="107950" y="149225"/>
            <a:ext cx="8928100" cy="1190625"/>
          </a:xfrm>
          <a:prstGeom prst="rect">
            <a:avLst/>
          </a:prstGeom>
          <a:solidFill>
            <a:schemeClr val="tx1">
              <a:alpha val="50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85194" dir="20006097" algn="ctr" rotWithShape="0">
                    <a:schemeClr val="tx1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/>
            <a:r>
              <a:rPr kumimoji="0" lang="fa-IR" sz="3600" b="1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شهبال های کهن سالش بر اثر کلفت شدن پرها به </a:t>
            </a:r>
          </a:p>
          <a:p>
            <a:pPr algn="ctr" eaLnBrk="0" hangingPunct="0"/>
            <a:r>
              <a:rPr kumimoji="0" lang="fa-IR" sz="3600" b="1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سینه اش می چسبند و پرواز برای عقاب دشوار می گردد.</a:t>
            </a:r>
            <a:endParaRPr kumimoji="0" lang="en-US" sz="3600" b="1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advClick="0" advTm="2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37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75"/>
                                        <p:tgtEl>
                                          <p:spTgt spid="18637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75"/>
                            </p:stCondLst>
                            <p:childTnLst>
                              <p:par>
                                <p:cTn id="9" presetID="4" presetClass="entr" presetSubtype="32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3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1" dur="75"/>
                                        <p:tgtEl>
                                          <p:spTgt spid="1863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2550"/>
                            </p:stCondLst>
                            <p:childTnLst>
                              <p:par>
                                <p:cTn id="13" presetID="4" presetClass="entr" presetSubtype="32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3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5" dur="75"/>
                                        <p:tgtEl>
                                          <p:spTgt spid="1863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6371" grpId="0" build="p" animBg="1" autoUpdateAnimBg="0" advAuto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8418" name="Picture 2" descr="aguia nev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300038" y="-85725"/>
            <a:ext cx="9744076" cy="7029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88419" name="Text Box 3"/>
          <p:cNvSpPr txBox="1">
            <a:spLocks noChangeArrowheads="1"/>
          </p:cNvSpPr>
          <p:nvPr/>
        </p:nvSpPr>
        <p:spPr bwMode="auto">
          <a:xfrm>
            <a:off x="0" y="5187950"/>
            <a:ext cx="9258300" cy="1554163"/>
          </a:xfrm>
          <a:prstGeom prst="rect">
            <a:avLst/>
          </a:prstGeom>
          <a:solidFill>
            <a:schemeClr val="tx2">
              <a:alpha val="50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85194" dir="20006097" algn="ctr" rotWithShape="0">
                    <a:schemeClr val="tx1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/>
            <a:r>
              <a:rPr kumimoji="0" lang="fa-IR" sz="3200" b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در این هنگام ، عقاب تنها دو گزینه در پیش روی دارد . یا باید بمیرد و یا آن که </a:t>
            </a:r>
            <a:r>
              <a:rPr kumimoji="0" lang="fa-IR" sz="3200" b="1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فرایند دردناکی را که 150 روز</a:t>
            </a:r>
            <a:r>
              <a:rPr kumimoji="0" lang="fa-IR" sz="3200" b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به درازا می کشد پذیرا گردد .</a:t>
            </a:r>
            <a:endParaRPr kumimoji="0" lang="en-US" sz="3200" b="1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advClick="0" advTm="2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41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75"/>
                                        <p:tgtEl>
                                          <p:spTgt spid="18841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75"/>
                            </p:stCondLst>
                            <p:childTnLst>
                              <p:par>
                                <p:cTn id="9" presetID="4" presetClass="entr" presetSubtype="32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4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1" dur="75"/>
                                        <p:tgtEl>
                                          <p:spTgt spid="1884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8419" grpId="0" build="p" animBg="1" autoUpdateAnimBg="0" advAuto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0466" name="Picture 2" descr="aguia montanha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90467" name="Text Box 3"/>
          <p:cNvSpPr txBox="1">
            <a:spLocks noChangeArrowheads="1"/>
          </p:cNvSpPr>
          <p:nvPr/>
        </p:nvSpPr>
        <p:spPr bwMode="auto">
          <a:xfrm>
            <a:off x="165100" y="5022850"/>
            <a:ext cx="8807450" cy="1190625"/>
          </a:xfrm>
          <a:prstGeom prst="rect">
            <a:avLst/>
          </a:prstGeom>
          <a:solidFill>
            <a:schemeClr val="tx2">
              <a:alpha val="50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40161" dir="20493903" algn="ctr" rotWithShape="0">
                    <a:schemeClr val="bg1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/>
            <a:r>
              <a:rPr kumimoji="0" lang="fa-IR" sz="3600" b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برای گذرانیدن این فرایند، عقاب باید به نوک کوهی که در آنجا آشیانه دارد پرواز کند .</a:t>
            </a:r>
            <a:endParaRPr kumimoji="0" lang="en-US" sz="3600" b="1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advClick="0" advTm="2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4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75"/>
                                        <p:tgtEl>
                                          <p:spTgt spid="1904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0467" grpId="0" animBg="1" autoUpdateAnimBg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2514" name="Picture 2" descr="aguia na pedra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92515" name="Text Box 3"/>
          <p:cNvSpPr txBox="1">
            <a:spLocks noChangeArrowheads="1"/>
          </p:cNvSpPr>
          <p:nvPr/>
        </p:nvSpPr>
        <p:spPr bwMode="auto">
          <a:xfrm>
            <a:off x="152400" y="125413"/>
            <a:ext cx="8839200" cy="1190625"/>
          </a:xfrm>
          <a:prstGeom prst="rect">
            <a:avLst/>
          </a:prstGeom>
          <a:solidFill>
            <a:schemeClr val="tx1">
              <a:alpha val="50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FF000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/>
            <a:r>
              <a:rPr kumimoji="0" lang="fa-IR" sz="3600" b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در آنجا عقاب نوکش را آن قدر به سنگ می کوبد تا نوکش از جای کنده شود .</a:t>
            </a:r>
            <a:endParaRPr kumimoji="0" lang="en-US" sz="3600" b="1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advClick="0" advTm="2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51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75"/>
                                        <p:tgtEl>
                                          <p:spTgt spid="19251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75"/>
                            </p:stCondLst>
                            <p:childTnLst>
                              <p:par>
                                <p:cTn id="9" presetID="4" presetClass="entr" presetSubtype="32" fill="hold" grpId="0" nodeType="afterEffect">
                                  <p:stCondLst>
                                    <p:cond delay="50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5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1" dur="75"/>
                                        <p:tgtEl>
                                          <p:spTgt spid="1925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2515" grpId="0" build="p" animBg="1" autoUpdateAnimBg="0" advAuto="50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62" name="Picture 2" descr="aguia na pedra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94563" name="Text Box 3"/>
          <p:cNvSpPr txBox="1">
            <a:spLocks noChangeArrowheads="1"/>
          </p:cNvSpPr>
          <p:nvPr/>
        </p:nvSpPr>
        <p:spPr bwMode="auto">
          <a:xfrm>
            <a:off x="190500" y="125413"/>
            <a:ext cx="8801100" cy="1739900"/>
          </a:xfrm>
          <a:prstGeom prst="rect">
            <a:avLst/>
          </a:prstGeom>
          <a:solidFill>
            <a:schemeClr val="tx1">
              <a:alpha val="50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FF000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/>
            <a:r>
              <a:rPr kumimoji="0" lang="fa-IR" sz="3600" b="1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پس از کنده شدن نوکش ، عقاب باید صبر کند تا نوک تازه ای در جای نوک کهنه رشد کند ، سپس باید چنگال هایش را از جای برکند.</a:t>
            </a:r>
            <a:endParaRPr kumimoji="0" lang="en-US" sz="3600" b="1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advClick="0" advTm="2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6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75"/>
                                        <p:tgtEl>
                                          <p:spTgt spid="19456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75"/>
                            </p:stCondLst>
                            <p:childTnLst>
                              <p:par>
                                <p:cTn id="9" presetID="4" presetClass="entr" presetSubtype="32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1" dur="75"/>
                                        <p:tgtEl>
                                          <p:spTgt spid="1945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63" grpId="0" build="p" animBg="1" autoUpdateAnimBg="0" advAuto="50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8962" name="Group 2"/>
          <p:cNvGrpSpPr>
            <a:grpSpLocks/>
          </p:cNvGrpSpPr>
          <p:nvPr/>
        </p:nvGrpSpPr>
        <p:grpSpPr bwMode="auto">
          <a:xfrm flipH="1">
            <a:off x="1362075" y="1905000"/>
            <a:ext cx="7553325" cy="4876800"/>
            <a:chOff x="554" y="1584"/>
            <a:chExt cx="4278" cy="2688"/>
          </a:xfrm>
        </p:grpSpPr>
        <p:pic>
          <p:nvPicPr>
            <p:cNvPr id="168963" name="Picture 3" descr="j0329520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20" y="2304"/>
              <a:ext cx="1712" cy="196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68964" name="Picture 4" descr="j0330262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554" y="1584"/>
              <a:ext cx="1894" cy="268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68965" name="AutoShape 5"/>
          <p:cNvSpPr>
            <a:spLocks noChangeArrowheads="1"/>
          </p:cNvSpPr>
          <p:nvPr/>
        </p:nvSpPr>
        <p:spPr bwMode="auto">
          <a:xfrm>
            <a:off x="304800" y="1752600"/>
            <a:ext cx="4038600" cy="990600"/>
          </a:xfrm>
          <a:prstGeom prst="wedgeRoundRectCallout">
            <a:avLst>
              <a:gd name="adj1" fmla="val 39505"/>
              <a:gd name="adj2" fmla="val 85579"/>
              <a:gd name="adj3" fmla="val 16667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r>
              <a:rPr kumimoji="0" lang="en-US" sz="2400">
                <a:latin typeface="Arial" pitchFamily="34" charset="0"/>
                <a:cs typeface="Times New Roman" pitchFamily="18" charset="0"/>
              </a:rPr>
              <a:t>Mother, may I ask you some questions?</a:t>
            </a:r>
          </a:p>
        </p:txBody>
      </p:sp>
      <p:sp>
        <p:nvSpPr>
          <p:cNvPr id="168966" name="AutoShape 6"/>
          <p:cNvSpPr>
            <a:spLocks noChangeArrowheads="1"/>
          </p:cNvSpPr>
          <p:nvPr/>
        </p:nvSpPr>
        <p:spPr bwMode="auto">
          <a:xfrm>
            <a:off x="4800600" y="304800"/>
            <a:ext cx="3886200" cy="1219200"/>
          </a:xfrm>
          <a:prstGeom prst="wedgeRoundRectCallout">
            <a:avLst>
              <a:gd name="adj1" fmla="val 162"/>
              <a:gd name="adj2" fmla="val 99218"/>
              <a:gd name="adj3" fmla="val 16667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r>
              <a:rPr kumimoji="0" lang="en-US" sz="2400">
                <a:latin typeface="Arial" pitchFamily="34" charset="0"/>
                <a:cs typeface="Times New Roman" pitchFamily="18" charset="0"/>
              </a:rPr>
              <a:t>Sure, why son, is there something bothering you?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9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1689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9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2" dur="500"/>
                                        <p:tgtEl>
                                          <p:spTgt spid="1689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8965" grpId="0" animBg="1"/>
      <p:bldP spid="168966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6610" name="Picture 2" descr="eagle07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96611" name="Rectangle 3"/>
          <p:cNvSpPr>
            <a:spLocks noChangeArrowheads="1"/>
          </p:cNvSpPr>
          <p:nvPr/>
        </p:nvSpPr>
        <p:spPr bwMode="auto">
          <a:xfrm>
            <a:off x="190500" y="4984750"/>
            <a:ext cx="8839200" cy="1739900"/>
          </a:xfrm>
          <a:prstGeom prst="rect">
            <a:avLst/>
          </a:prstGeom>
          <a:solidFill>
            <a:schemeClr val="tx1">
              <a:alpha val="50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FF000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/>
            <a:r>
              <a:rPr kumimoji="0" lang="pt-BR" sz="3600" b="1">
                <a:solidFill>
                  <a:schemeClr val="bg1"/>
                </a:solidFill>
                <a:latin typeface="Arial" pitchFamily="34" charset="0"/>
                <a:cs typeface="Times New Roman" pitchFamily="18" charset="0"/>
              </a:rPr>
              <a:t>   </a:t>
            </a:r>
            <a:r>
              <a:rPr kumimoji="0" lang="fa-IR" sz="3600" b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زمانی که به جای چنگال های کنده شده ، چنگال های تازه ای درآیند ، آن وقت عقاب شروع به کندن همه پرهای قدیمی اش می کند .</a:t>
            </a:r>
            <a:endParaRPr kumimoji="0" lang="en-US" sz="3600" b="1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advClick="0" advTm="2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6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75"/>
                                        <p:tgtEl>
                                          <p:spTgt spid="19661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75"/>
                            </p:stCondLst>
                            <p:childTnLst>
                              <p:par>
                                <p:cTn id="9" presetID="4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6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1" dur="75"/>
                                        <p:tgtEl>
                                          <p:spTgt spid="1966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6611" grpId="0" build="p" animBg="1" autoUpdateAnimBg="0" advAuto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8658" name="Picture 2" descr="aguia voando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98659" name="Rectangle 3"/>
          <p:cNvSpPr>
            <a:spLocks noChangeArrowheads="1"/>
          </p:cNvSpPr>
          <p:nvPr/>
        </p:nvSpPr>
        <p:spPr bwMode="auto">
          <a:xfrm>
            <a:off x="1619250" y="5876925"/>
            <a:ext cx="6464300" cy="823913"/>
          </a:xfrm>
          <a:prstGeom prst="rect">
            <a:avLst/>
          </a:prstGeom>
          <a:solidFill>
            <a:schemeClr val="tx1">
              <a:alpha val="50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FF000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 eaLnBrk="0" hangingPunct="0"/>
            <a:r>
              <a:rPr kumimoji="0" lang="fa-IR" sz="4800" b="1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و 30 سال دیگر زندگی می کند.</a:t>
            </a:r>
            <a:endParaRPr kumimoji="0" lang="en-US" sz="4800" b="1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98660" name="Text Box 4"/>
          <p:cNvSpPr txBox="1">
            <a:spLocks noChangeArrowheads="1"/>
          </p:cNvSpPr>
          <p:nvPr/>
        </p:nvSpPr>
        <p:spPr bwMode="auto">
          <a:xfrm>
            <a:off x="171450" y="125413"/>
            <a:ext cx="8915400" cy="1190625"/>
          </a:xfrm>
          <a:prstGeom prst="rect">
            <a:avLst/>
          </a:prstGeom>
          <a:solidFill>
            <a:schemeClr val="tx1">
              <a:alpha val="50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FF000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/>
            <a:r>
              <a:rPr kumimoji="0" lang="fa-IR" sz="3600" b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سرانجام ، پس از </a:t>
            </a:r>
            <a:r>
              <a:rPr kumimoji="0" lang="fa-IR" sz="3600" b="1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5 ماه</a:t>
            </a:r>
            <a:r>
              <a:rPr kumimoji="0" lang="fa-IR" sz="3600" b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عقاب پروازی را که </a:t>
            </a:r>
            <a:r>
              <a:rPr kumimoji="0" lang="fa-IR" sz="3600" b="1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تولد دوباره</a:t>
            </a:r>
            <a:r>
              <a:rPr kumimoji="0" lang="fa-IR" sz="3600" b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نام دارد ، آغاز کرده ...</a:t>
            </a:r>
            <a:endParaRPr kumimoji="0" lang="pt-BR" sz="3600" b="1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98661" name="Rectangle 5"/>
          <p:cNvSpPr>
            <a:spLocks noChangeArrowheads="1"/>
          </p:cNvSpPr>
          <p:nvPr/>
        </p:nvSpPr>
        <p:spPr bwMode="auto">
          <a:xfrm>
            <a:off x="4821238" y="7786688"/>
            <a:ext cx="4459287" cy="823912"/>
          </a:xfrm>
          <a:prstGeom prst="rect">
            <a:avLst/>
          </a:prstGeom>
          <a:solidFill>
            <a:schemeClr val="tx1">
              <a:alpha val="50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FF000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eaLnBrk="0" hangingPunct="0"/>
            <a:r>
              <a:rPr kumimoji="0" lang="pt-BR" sz="4800" b="1">
                <a:solidFill>
                  <a:schemeClr val="bg1"/>
                </a:solidFill>
                <a:latin typeface="Arial" pitchFamily="34" charset="0"/>
                <a:cs typeface="Times New Roman" pitchFamily="18" charset="0"/>
              </a:rPr>
              <a:t>30 more </a:t>
            </a:r>
            <a:r>
              <a:rPr kumimoji="0" lang="en-US" sz="4800" b="1">
                <a:solidFill>
                  <a:schemeClr val="bg1"/>
                </a:solidFill>
                <a:latin typeface="Arial" pitchFamily="34" charset="0"/>
                <a:cs typeface="Times New Roman" pitchFamily="18" charset="0"/>
              </a:rPr>
              <a:t>years</a:t>
            </a:r>
            <a:r>
              <a:rPr kumimoji="0" lang="pt-BR" sz="4800" b="1">
                <a:solidFill>
                  <a:schemeClr val="bg1"/>
                </a:solidFill>
                <a:latin typeface="Arial" pitchFamily="34" charset="0"/>
                <a:cs typeface="Times New Roman" pitchFamily="18" charset="0"/>
              </a:rPr>
              <a:t>.</a:t>
            </a:r>
          </a:p>
        </p:txBody>
      </p:sp>
    </p:spTree>
  </p:cSld>
  <p:clrMapOvr>
    <a:masterClrMapping/>
  </p:clrMapOvr>
  <p:transition advClick="0" advTm="2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afterEffect">
                                  <p:stCondLst>
                                    <p:cond delay="100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6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75"/>
                                        <p:tgtEl>
                                          <p:spTgt spid="1986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425"/>
                            </p:stCondLst>
                            <p:childTnLst>
                              <p:par>
                                <p:cTn id="9" presetID="23" presetClass="entr" presetSubtype="32" fill="hold" grpId="0" nodeType="afterEffect">
                                  <p:stCondLst>
                                    <p:cond delay="50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6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75" fill="hold"/>
                                        <p:tgtEl>
                                          <p:spTgt spid="1986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75" fill="hold"/>
                                        <p:tgtEl>
                                          <p:spTgt spid="1986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7500"/>
                            </p:stCondLst>
                            <p:childTnLst>
                              <p:par>
                                <p:cTn id="14" presetID="23" presetClass="entr" presetSubtype="32" fill="hold" grpId="0" nodeType="afterEffect">
                                  <p:stCondLst>
                                    <p:cond delay="50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6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75" fill="hold"/>
                                        <p:tgtEl>
                                          <p:spTgt spid="1986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75" fill="hold"/>
                                        <p:tgtEl>
                                          <p:spTgt spid="1986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8659" grpId="0" animBg="1" autoUpdateAnimBg="0"/>
      <p:bldP spid="198660" grpId="0" animBg="1" autoUpdateAnimBg="0"/>
      <p:bldP spid="198661" grpId="0" animBg="1" autoUpdateAnimBg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706" name="Text Box 2"/>
          <p:cNvSpPr txBox="1">
            <a:spLocks noChangeArrowheads="1"/>
          </p:cNvSpPr>
          <p:nvPr/>
        </p:nvSpPr>
        <p:spPr bwMode="auto">
          <a:xfrm>
            <a:off x="1600200" y="1556792"/>
            <a:ext cx="5867400" cy="830997"/>
          </a:xfrm>
          <a:prstGeom prst="rect">
            <a:avLst/>
          </a:prstGeom>
          <a:solidFill>
            <a:schemeClr val="accent2">
              <a:lumMod val="20000"/>
              <a:lumOff val="80000"/>
              <a:alpha val="50000"/>
            </a:schemeClr>
          </a:solidFill>
          <a:ln>
            <a:noFill/>
          </a:ln>
          <a:effectLst/>
          <a:extLst/>
        </p:spPr>
        <p:txBody>
          <a:bodyPr>
            <a:spAutoFit/>
          </a:bodyPr>
          <a:lstStyle/>
          <a:p>
            <a:pPr algn="ctr" eaLnBrk="0" hangingPunct="0"/>
            <a:r>
              <a:rPr kumimoji="0" lang="fa-IR" sz="2400" b="1" dirty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بیشتر وقت ها برای بقا ، ما باید فرایند دگرگونی را آغاز کنیم . </a:t>
            </a:r>
            <a:r>
              <a:rPr kumimoji="0" lang="pt-BR" sz="2400" b="1" dirty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Times New Roman" pitchFamily="18" charset="0"/>
              </a:rPr>
              <a:t>                             </a:t>
            </a:r>
            <a:endParaRPr kumimoji="0" lang="pt-BR" sz="2400" b="1" dirty="0">
              <a:solidFill>
                <a:schemeClr val="accent6">
                  <a:lumMod val="50000"/>
                </a:schemeClr>
              </a:solidFill>
              <a:cs typeface="Times New Roman" pitchFamily="18" charset="0"/>
            </a:endParaRPr>
          </a:p>
        </p:txBody>
      </p:sp>
      <p:sp>
        <p:nvSpPr>
          <p:cNvPr id="200707" name="Rectangle 3"/>
          <p:cNvSpPr>
            <a:spLocks noChangeArrowheads="1"/>
          </p:cNvSpPr>
          <p:nvPr/>
        </p:nvSpPr>
        <p:spPr bwMode="auto">
          <a:xfrm>
            <a:off x="2147887" y="441654"/>
            <a:ext cx="5183187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tx1">
                    <a:alpha val="50000"/>
                  </a:schemeClr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eaLnBrk="0" hangingPunct="0"/>
            <a:r>
              <a:rPr kumimoji="0" lang="fa-IR" sz="3600" b="1" dirty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چرا این دگرگونی ضروری است ؟</a:t>
            </a:r>
            <a:endParaRPr kumimoji="0" lang="pt-BR" sz="3600" b="1" dirty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00708" name="Rectangle 4"/>
          <p:cNvSpPr>
            <a:spLocks noChangeArrowheads="1"/>
          </p:cNvSpPr>
          <p:nvPr/>
        </p:nvSpPr>
        <p:spPr bwMode="auto">
          <a:xfrm>
            <a:off x="609600" y="3038048"/>
            <a:ext cx="7924800" cy="830997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/>
          <a:p>
            <a:pPr algn="ctr" eaLnBrk="0" hangingPunct="0"/>
            <a:r>
              <a:rPr kumimoji="0" lang="fa-IR" sz="24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گاهی وقت ها باید از خاطرات قدیمی، عادت های کهنه و سنت های گذشته رها شویم .</a:t>
            </a:r>
            <a:endParaRPr kumimoji="0" lang="en-US" sz="24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00709" name="Rectangle 5"/>
          <p:cNvSpPr>
            <a:spLocks noChangeArrowheads="1"/>
          </p:cNvSpPr>
          <p:nvPr/>
        </p:nvSpPr>
        <p:spPr bwMode="auto">
          <a:xfrm>
            <a:off x="914400" y="4511675"/>
            <a:ext cx="7239000" cy="830997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/>
          <a:p>
            <a:pPr algn="ctr" eaLnBrk="0" hangingPunct="0"/>
            <a:r>
              <a:rPr kumimoji="0" lang="fa-IR" sz="2400" b="1" dirty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B Mitra" pitchFamily="2" charset="-78"/>
              </a:rPr>
              <a:t>تنها زمانی که از سنگینی بارهای گذشته آزاد شویم می توانیم از فرصت های زمان حال بهره مند گردیم .</a:t>
            </a:r>
            <a:endParaRPr kumimoji="0" lang="en-US" sz="2400" b="1" dirty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B Mitra" pitchFamily="2" charset="-78"/>
            </a:endParaRPr>
          </a:p>
        </p:txBody>
      </p:sp>
    </p:spTree>
  </p:cSld>
  <p:clrMapOvr>
    <a:masterClrMapping/>
  </p:clrMapOvr>
  <p:transition advClick="0" advTm="2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afterEffect">
                                  <p:stCondLst>
                                    <p:cond delay="100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7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75"/>
                                        <p:tgtEl>
                                          <p:spTgt spid="2007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2650"/>
                            </p:stCondLst>
                            <p:childTnLst>
                              <p:par>
                                <p:cTn id="9" presetID="4" presetClass="entr" presetSubtype="32" fill="hold" grpId="0" nodeType="after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7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1" dur="500"/>
                                        <p:tgtEl>
                                          <p:spTgt spid="2007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9150"/>
                            </p:stCondLst>
                            <p:childTnLst>
                              <p:par>
                                <p:cTn id="13" presetID="2" presetClass="entr" presetSubtype="8" fill="hold" grpId="0" nodeType="after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7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007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007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15650"/>
                            </p:stCondLst>
                            <p:childTnLst>
                              <p:par>
                                <p:cTn id="18" presetID="2" presetClass="entr" presetSubtype="8" fill="hold" grpId="0" nodeType="after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7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007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007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0706" grpId="0" animBg="1" autoUpdateAnimBg="0"/>
      <p:bldP spid="200707" grpId="0" autoUpdateAnimBg="0"/>
      <p:bldP spid="200708" grpId="0"/>
      <p:bldP spid="20070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9986" name="Group 2"/>
          <p:cNvGrpSpPr>
            <a:grpSpLocks/>
          </p:cNvGrpSpPr>
          <p:nvPr/>
        </p:nvGrpSpPr>
        <p:grpSpPr bwMode="auto">
          <a:xfrm flipH="1">
            <a:off x="1362075" y="1905000"/>
            <a:ext cx="7553325" cy="4876800"/>
            <a:chOff x="554" y="1584"/>
            <a:chExt cx="4278" cy="2688"/>
          </a:xfrm>
        </p:grpSpPr>
        <p:pic>
          <p:nvPicPr>
            <p:cNvPr id="169987" name="Picture 3" descr="j0329520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20" y="2304"/>
              <a:ext cx="1712" cy="196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69988" name="Picture 4" descr="j0330262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554" y="1584"/>
              <a:ext cx="1894" cy="268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69989" name="AutoShape 5"/>
          <p:cNvSpPr>
            <a:spLocks noChangeArrowheads="1"/>
          </p:cNvSpPr>
          <p:nvPr/>
        </p:nvSpPr>
        <p:spPr bwMode="auto">
          <a:xfrm>
            <a:off x="457200" y="1752600"/>
            <a:ext cx="4038600" cy="990600"/>
          </a:xfrm>
          <a:prstGeom prst="wedgeRoundRectCallout">
            <a:avLst>
              <a:gd name="adj1" fmla="val 39505"/>
              <a:gd name="adj2" fmla="val 85579"/>
              <a:gd name="adj3" fmla="val 16667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r>
              <a:rPr kumimoji="0" lang="en-US" sz="2400">
                <a:latin typeface="Arial" pitchFamily="34" charset="0"/>
                <a:cs typeface="Times New Roman" pitchFamily="18" charset="0"/>
              </a:rPr>
              <a:t>Why do camels have humps?</a:t>
            </a:r>
          </a:p>
        </p:txBody>
      </p:sp>
      <p:sp>
        <p:nvSpPr>
          <p:cNvPr id="169990" name="AutoShape 6"/>
          <p:cNvSpPr>
            <a:spLocks noChangeArrowheads="1"/>
          </p:cNvSpPr>
          <p:nvPr/>
        </p:nvSpPr>
        <p:spPr bwMode="auto">
          <a:xfrm>
            <a:off x="2819400" y="304800"/>
            <a:ext cx="6019800" cy="1219200"/>
          </a:xfrm>
          <a:prstGeom prst="wedgeRoundRectCallout">
            <a:avLst>
              <a:gd name="adj1" fmla="val -394"/>
              <a:gd name="adj2" fmla="val 84245"/>
              <a:gd name="adj3" fmla="val 16667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r>
              <a:rPr kumimoji="0" lang="en-US" sz="2400">
                <a:latin typeface="Arial" pitchFamily="34" charset="0"/>
                <a:cs typeface="Times New Roman" pitchFamily="18" charset="0"/>
              </a:rPr>
              <a:t>Well son, we are desert animals, we need the humps to store water and we are known to survive without water.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9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1699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9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2" dur="500"/>
                                        <p:tgtEl>
                                          <p:spTgt spid="1699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9989" grpId="0" animBg="1"/>
      <p:bldP spid="16999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1010" name="Group 2"/>
          <p:cNvGrpSpPr>
            <a:grpSpLocks/>
          </p:cNvGrpSpPr>
          <p:nvPr/>
        </p:nvGrpSpPr>
        <p:grpSpPr bwMode="auto">
          <a:xfrm flipH="1">
            <a:off x="1362075" y="1905000"/>
            <a:ext cx="7553325" cy="4876800"/>
            <a:chOff x="554" y="1584"/>
            <a:chExt cx="4278" cy="2688"/>
          </a:xfrm>
        </p:grpSpPr>
        <p:pic>
          <p:nvPicPr>
            <p:cNvPr id="171011" name="Picture 3" descr="j0329520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20" y="2304"/>
              <a:ext cx="1712" cy="196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71012" name="Picture 4" descr="j0330262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554" y="1584"/>
              <a:ext cx="1894" cy="268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71013" name="AutoShape 5"/>
          <p:cNvSpPr>
            <a:spLocks noChangeArrowheads="1"/>
          </p:cNvSpPr>
          <p:nvPr/>
        </p:nvSpPr>
        <p:spPr bwMode="auto">
          <a:xfrm>
            <a:off x="457200" y="1752600"/>
            <a:ext cx="4191000" cy="990600"/>
          </a:xfrm>
          <a:prstGeom prst="wedgeRoundRectCallout">
            <a:avLst>
              <a:gd name="adj1" fmla="val 36250"/>
              <a:gd name="adj2" fmla="val 85579"/>
              <a:gd name="adj3" fmla="val 16667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r>
              <a:rPr kumimoji="0" lang="en-US" sz="2400">
                <a:latin typeface="Arial" pitchFamily="34" charset="0"/>
                <a:cs typeface="Times New Roman" pitchFamily="18" charset="0"/>
              </a:rPr>
              <a:t>OK, then why are our legs long and our feet rounded?</a:t>
            </a:r>
          </a:p>
        </p:txBody>
      </p:sp>
      <p:sp>
        <p:nvSpPr>
          <p:cNvPr id="171014" name="AutoShape 6"/>
          <p:cNvSpPr>
            <a:spLocks noChangeArrowheads="1"/>
          </p:cNvSpPr>
          <p:nvPr/>
        </p:nvSpPr>
        <p:spPr bwMode="auto">
          <a:xfrm>
            <a:off x="2819400" y="304800"/>
            <a:ext cx="6019800" cy="1219200"/>
          </a:xfrm>
          <a:prstGeom prst="wedgeRoundRectCallout">
            <a:avLst>
              <a:gd name="adj1" fmla="val -394"/>
              <a:gd name="adj2" fmla="val 84245"/>
              <a:gd name="adj3" fmla="val 16667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r>
              <a:rPr kumimoji="0" lang="en-US" sz="2400">
                <a:latin typeface="Arial" pitchFamily="34" charset="0"/>
                <a:cs typeface="Times New Roman" pitchFamily="18" charset="0"/>
              </a:rPr>
              <a:t>Son, obviously they are meant for walking in the desert better than anyone does.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0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1710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0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2" dur="500"/>
                                        <p:tgtEl>
                                          <p:spTgt spid="1710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1013" grpId="0" animBg="1"/>
      <p:bldP spid="17101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2034" name="Group 2"/>
          <p:cNvGrpSpPr>
            <a:grpSpLocks/>
          </p:cNvGrpSpPr>
          <p:nvPr/>
        </p:nvGrpSpPr>
        <p:grpSpPr bwMode="auto">
          <a:xfrm flipH="1">
            <a:off x="1362075" y="1905000"/>
            <a:ext cx="7553325" cy="4876800"/>
            <a:chOff x="554" y="1584"/>
            <a:chExt cx="4278" cy="2688"/>
          </a:xfrm>
        </p:grpSpPr>
        <p:pic>
          <p:nvPicPr>
            <p:cNvPr id="172035" name="Picture 3" descr="j0329520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20" y="2304"/>
              <a:ext cx="1712" cy="196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72036" name="Picture 4" descr="j0330262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554" y="1584"/>
              <a:ext cx="1894" cy="268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72037" name="AutoShape 5"/>
          <p:cNvSpPr>
            <a:spLocks noChangeArrowheads="1"/>
          </p:cNvSpPr>
          <p:nvPr/>
        </p:nvSpPr>
        <p:spPr bwMode="auto">
          <a:xfrm>
            <a:off x="228600" y="1752600"/>
            <a:ext cx="4648200" cy="1219200"/>
          </a:xfrm>
          <a:prstGeom prst="wedgeRoundRectCallout">
            <a:avLst>
              <a:gd name="adj1" fmla="val -3722"/>
              <a:gd name="adj2" fmla="val 126431"/>
              <a:gd name="adj3" fmla="val 16667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r>
              <a:rPr kumimoji="0" lang="en-US" sz="2400">
                <a:latin typeface="Arial" pitchFamily="34" charset="0"/>
                <a:cs typeface="Times New Roman" pitchFamily="18" charset="0"/>
              </a:rPr>
              <a:t>OK, then why are our eyelashes long?  Sometimes it bothers my sight.</a:t>
            </a:r>
          </a:p>
        </p:txBody>
      </p:sp>
      <p:sp>
        <p:nvSpPr>
          <p:cNvPr id="172038" name="AutoShape 6"/>
          <p:cNvSpPr>
            <a:spLocks noChangeArrowheads="1"/>
          </p:cNvSpPr>
          <p:nvPr/>
        </p:nvSpPr>
        <p:spPr bwMode="auto">
          <a:xfrm>
            <a:off x="2362200" y="152400"/>
            <a:ext cx="6477000" cy="1371600"/>
          </a:xfrm>
          <a:prstGeom prst="wedgeRoundRectCallout">
            <a:avLst>
              <a:gd name="adj1" fmla="val 6935"/>
              <a:gd name="adj2" fmla="val 82639"/>
              <a:gd name="adj3" fmla="val 16667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r>
              <a:rPr kumimoji="0" lang="en-US" sz="2400">
                <a:latin typeface="Arial" pitchFamily="34" charset="0"/>
                <a:cs typeface="Times New Roman" pitchFamily="18" charset="0"/>
              </a:rPr>
              <a:t>My son, those long thick eyelashes are your protective cover.  They help to protect your eyes from the desert sand and wind.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1720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2" dur="500"/>
                                        <p:tgtEl>
                                          <p:spTgt spid="1720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2037" grpId="0" animBg="1"/>
      <p:bldP spid="17203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3058" name="Group 2"/>
          <p:cNvGrpSpPr>
            <a:grpSpLocks/>
          </p:cNvGrpSpPr>
          <p:nvPr/>
        </p:nvGrpSpPr>
        <p:grpSpPr bwMode="auto">
          <a:xfrm flipH="1">
            <a:off x="1362075" y="1905000"/>
            <a:ext cx="7553325" cy="4876800"/>
            <a:chOff x="554" y="1584"/>
            <a:chExt cx="4278" cy="2688"/>
          </a:xfrm>
        </p:grpSpPr>
        <p:pic>
          <p:nvPicPr>
            <p:cNvPr id="173059" name="Picture 3" descr="j0329520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20" y="2304"/>
              <a:ext cx="1712" cy="196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73060" name="Picture 4" descr="j0330262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554" y="1584"/>
              <a:ext cx="1894" cy="268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73061" name="AutoShape 5"/>
          <p:cNvSpPr>
            <a:spLocks noChangeArrowheads="1"/>
          </p:cNvSpPr>
          <p:nvPr/>
        </p:nvSpPr>
        <p:spPr bwMode="auto">
          <a:xfrm>
            <a:off x="228600" y="304800"/>
            <a:ext cx="4648200" cy="2743200"/>
          </a:xfrm>
          <a:prstGeom prst="wedgeRoundRectCallout">
            <a:avLst>
              <a:gd name="adj1" fmla="val -3722"/>
              <a:gd name="adj2" fmla="val 81194"/>
              <a:gd name="adj3" fmla="val 16667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r>
              <a:rPr kumimoji="0" lang="en-US" sz="2400">
                <a:latin typeface="Arial" pitchFamily="34" charset="0"/>
                <a:cs typeface="Times New Roman" pitchFamily="18" charset="0"/>
              </a:rPr>
              <a:t>I see.  So the hump is to store water when we are in the desert, the legs are for walking through the desert and these eyelashes protect my eyes from the desert sand…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1730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3061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4082" name="Group 2"/>
          <p:cNvGrpSpPr>
            <a:grpSpLocks/>
          </p:cNvGrpSpPr>
          <p:nvPr/>
        </p:nvGrpSpPr>
        <p:grpSpPr bwMode="auto">
          <a:xfrm flipH="1">
            <a:off x="1362075" y="1905000"/>
            <a:ext cx="7553325" cy="4876800"/>
            <a:chOff x="554" y="1584"/>
            <a:chExt cx="4278" cy="2688"/>
          </a:xfrm>
        </p:grpSpPr>
        <p:pic>
          <p:nvPicPr>
            <p:cNvPr id="174083" name="Picture 3" descr="j0329520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20" y="2304"/>
              <a:ext cx="1712" cy="196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74084" name="Picture 4" descr="j0330262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554" y="1584"/>
              <a:ext cx="1894" cy="268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74085" name="AutoShape 5"/>
          <p:cNvSpPr>
            <a:spLocks noChangeArrowheads="1"/>
          </p:cNvSpPr>
          <p:nvPr/>
        </p:nvSpPr>
        <p:spPr bwMode="auto">
          <a:xfrm>
            <a:off x="228600" y="2133600"/>
            <a:ext cx="4648200" cy="914400"/>
          </a:xfrm>
          <a:prstGeom prst="wedgeRoundRectCallout">
            <a:avLst>
              <a:gd name="adj1" fmla="val -3722"/>
              <a:gd name="adj2" fmla="val 143579"/>
              <a:gd name="adj3" fmla="val 16667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r>
              <a:rPr kumimoji="0" lang="en-US" sz="2400">
                <a:latin typeface="Arial" pitchFamily="34" charset="0"/>
                <a:cs typeface="Times New Roman" pitchFamily="18" charset="0"/>
              </a:rPr>
              <a:t>Just one more question Mother…</a:t>
            </a:r>
          </a:p>
        </p:txBody>
      </p:sp>
      <p:sp>
        <p:nvSpPr>
          <p:cNvPr id="174086" name="AutoShape 6"/>
          <p:cNvSpPr>
            <a:spLocks noChangeArrowheads="1"/>
          </p:cNvSpPr>
          <p:nvPr/>
        </p:nvSpPr>
        <p:spPr bwMode="auto">
          <a:xfrm>
            <a:off x="6629400" y="990600"/>
            <a:ext cx="2209800" cy="533400"/>
          </a:xfrm>
          <a:prstGeom prst="wedgeRoundRectCallout">
            <a:avLst>
              <a:gd name="adj1" fmla="val -34125"/>
              <a:gd name="adj2" fmla="val 153870"/>
              <a:gd name="adj3" fmla="val 16667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r>
              <a:rPr kumimoji="0" lang="en-US" sz="2400">
                <a:latin typeface="Arial" pitchFamily="34" charset="0"/>
                <a:cs typeface="Times New Roman" pitchFamily="18" charset="0"/>
              </a:rPr>
              <a:t>Yes, dear?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1740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2" dur="500"/>
                                        <p:tgtEl>
                                          <p:spTgt spid="1740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085" grpId="0" animBg="1"/>
      <p:bldP spid="17408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106" name="AutoShape 2"/>
          <p:cNvSpPr>
            <a:spLocks noChangeArrowheads="1"/>
          </p:cNvSpPr>
          <p:nvPr/>
        </p:nvSpPr>
        <p:spPr bwMode="auto">
          <a:xfrm>
            <a:off x="3886200" y="3657600"/>
            <a:ext cx="1905000" cy="1371600"/>
          </a:xfrm>
          <a:prstGeom prst="irregularSeal1">
            <a:avLst/>
          </a:prstGeom>
          <a:gradFill rotWithShape="1">
            <a:gsLst>
              <a:gs pos="0">
                <a:srgbClr val="FFFF00"/>
              </a:gs>
              <a:gs pos="100000">
                <a:srgbClr val="FF9900"/>
              </a:gs>
            </a:gsLst>
            <a:path path="shape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grpSp>
        <p:nvGrpSpPr>
          <p:cNvPr id="175107" name="Group 3"/>
          <p:cNvGrpSpPr>
            <a:grpSpLocks/>
          </p:cNvGrpSpPr>
          <p:nvPr/>
        </p:nvGrpSpPr>
        <p:grpSpPr bwMode="auto">
          <a:xfrm flipH="1">
            <a:off x="3733800" y="3505200"/>
            <a:ext cx="3590925" cy="2438400"/>
            <a:chOff x="554" y="1584"/>
            <a:chExt cx="4278" cy="2688"/>
          </a:xfrm>
        </p:grpSpPr>
        <p:pic>
          <p:nvPicPr>
            <p:cNvPr id="175108" name="Picture 4" descr="j0329520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20" y="2304"/>
              <a:ext cx="1712" cy="196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75109" name="Picture 5" descr="j0330262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554" y="1584"/>
              <a:ext cx="1894" cy="268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75110" name="AutoShape 6"/>
          <p:cNvSpPr>
            <a:spLocks noChangeArrowheads="1"/>
          </p:cNvSpPr>
          <p:nvPr/>
        </p:nvSpPr>
        <p:spPr bwMode="auto">
          <a:xfrm>
            <a:off x="533400" y="609600"/>
            <a:ext cx="4648200" cy="914400"/>
          </a:xfrm>
          <a:prstGeom prst="wedgeRoundRectCallout">
            <a:avLst>
              <a:gd name="adj1" fmla="val 42829"/>
              <a:gd name="adj2" fmla="val 336981"/>
              <a:gd name="adj3" fmla="val 16667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r>
              <a:rPr kumimoji="0" lang="en-US" sz="2400">
                <a:latin typeface="Arial" pitchFamily="34" charset="0"/>
                <a:cs typeface="Times New Roman" pitchFamily="18" charset="0"/>
              </a:rPr>
              <a:t>What the hell are we doing in the ZOO?!</a:t>
            </a:r>
          </a:p>
        </p:txBody>
      </p:sp>
      <p:sp>
        <p:nvSpPr>
          <p:cNvPr id="175111" name="Rectangle 7"/>
          <p:cNvSpPr>
            <a:spLocks noChangeArrowheads="1"/>
          </p:cNvSpPr>
          <p:nvPr/>
        </p:nvSpPr>
        <p:spPr bwMode="auto">
          <a:xfrm>
            <a:off x="2209800" y="2514600"/>
            <a:ext cx="6400800" cy="3810000"/>
          </a:xfrm>
          <a:prstGeom prst="rect">
            <a:avLst/>
          </a:prstGeom>
          <a:noFill/>
          <a:ln w="5715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5112" name="Line 8"/>
          <p:cNvSpPr>
            <a:spLocks noChangeShapeType="1"/>
          </p:cNvSpPr>
          <p:nvPr/>
        </p:nvSpPr>
        <p:spPr bwMode="auto">
          <a:xfrm>
            <a:off x="2667000" y="2514600"/>
            <a:ext cx="0" cy="38100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5113" name="Line 9"/>
          <p:cNvSpPr>
            <a:spLocks noChangeShapeType="1"/>
          </p:cNvSpPr>
          <p:nvPr/>
        </p:nvSpPr>
        <p:spPr bwMode="auto">
          <a:xfrm>
            <a:off x="3124200" y="2514600"/>
            <a:ext cx="0" cy="38100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5114" name="Line 10"/>
          <p:cNvSpPr>
            <a:spLocks noChangeShapeType="1"/>
          </p:cNvSpPr>
          <p:nvPr/>
        </p:nvSpPr>
        <p:spPr bwMode="auto">
          <a:xfrm>
            <a:off x="3581400" y="2514600"/>
            <a:ext cx="0" cy="38100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5115" name="Line 11"/>
          <p:cNvSpPr>
            <a:spLocks noChangeShapeType="1"/>
          </p:cNvSpPr>
          <p:nvPr/>
        </p:nvSpPr>
        <p:spPr bwMode="auto">
          <a:xfrm>
            <a:off x="4038600" y="2514600"/>
            <a:ext cx="0" cy="38100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5116" name="Line 12"/>
          <p:cNvSpPr>
            <a:spLocks noChangeShapeType="1"/>
          </p:cNvSpPr>
          <p:nvPr/>
        </p:nvSpPr>
        <p:spPr bwMode="auto">
          <a:xfrm>
            <a:off x="4495800" y="2514600"/>
            <a:ext cx="0" cy="38100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5117" name="Line 13"/>
          <p:cNvSpPr>
            <a:spLocks noChangeShapeType="1"/>
          </p:cNvSpPr>
          <p:nvPr/>
        </p:nvSpPr>
        <p:spPr bwMode="auto">
          <a:xfrm>
            <a:off x="4953000" y="2514600"/>
            <a:ext cx="0" cy="38100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5118" name="Line 14"/>
          <p:cNvSpPr>
            <a:spLocks noChangeShapeType="1"/>
          </p:cNvSpPr>
          <p:nvPr/>
        </p:nvSpPr>
        <p:spPr bwMode="auto">
          <a:xfrm>
            <a:off x="5410200" y="2514600"/>
            <a:ext cx="0" cy="38100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5119" name="Line 15"/>
          <p:cNvSpPr>
            <a:spLocks noChangeShapeType="1"/>
          </p:cNvSpPr>
          <p:nvPr/>
        </p:nvSpPr>
        <p:spPr bwMode="auto">
          <a:xfrm>
            <a:off x="5867400" y="2514600"/>
            <a:ext cx="0" cy="38100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5120" name="Line 16"/>
          <p:cNvSpPr>
            <a:spLocks noChangeShapeType="1"/>
          </p:cNvSpPr>
          <p:nvPr/>
        </p:nvSpPr>
        <p:spPr bwMode="auto">
          <a:xfrm>
            <a:off x="6324600" y="2514600"/>
            <a:ext cx="0" cy="38100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5121" name="Line 17"/>
          <p:cNvSpPr>
            <a:spLocks noChangeShapeType="1"/>
          </p:cNvSpPr>
          <p:nvPr/>
        </p:nvSpPr>
        <p:spPr bwMode="auto">
          <a:xfrm>
            <a:off x="6781800" y="2514600"/>
            <a:ext cx="0" cy="38100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5122" name="Line 18"/>
          <p:cNvSpPr>
            <a:spLocks noChangeShapeType="1"/>
          </p:cNvSpPr>
          <p:nvPr/>
        </p:nvSpPr>
        <p:spPr bwMode="auto">
          <a:xfrm>
            <a:off x="7239000" y="2514600"/>
            <a:ext cx="0" cy="38100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5123" name="Line 19"/>
          <p:cNvSpPr>
            <a:spLocks noChangeShapeType="1"/>
          </p:cNvSpPr>
          <p:nvPr/>
        </p:nvSpPr>
        <p:spPr bwMode="auto">
          <a:xfrm>
            <a:off x="7696200" y="2514600"/>
            <a:ext cx="0" cy="38100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5124" name="Line 20"/>
          <p:cNvSpPr>
            <a:spLocks noChangeShapeType="1"/>
          </p:cNvSpPr>
          <p:nvPr/>
        </p:nvSpPr>
        <p:spPr bwMode="auto">
          <a:xfrm>
            <a:off x="8153400" y="2514600"/>
            <a:ext cx="0" cy="38100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175125" name="Picture 21" descr="NA00049_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40263" y="5867400"/>
            <a:ext cx="4427537" cy="857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75126" name="Picture 22" descr="NA00049_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52600" y="5924550"/>
            <a:ext cx="4427538" cy="857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75127" name="Text Box 23"/>
          <p:cNvSpPr txBox="1">
            <a:spLocks noChangeArrowheads="1"/>
          </p:cNvSpPr>
          <p:nvPr/>
        </p:nvSpPr>
        <p:spPr bwMode="auto">
          <a:xfrm rot="-1159875">
            <a:off x="5410200" y="2819400"/>
            <a:ext cx="533400" cy="823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kumimoji="0" lang="en-US" sz="4800">
                <a:latin typeface="Arial" pitchFamily="34" charset="0"/>
                <a:cs typeface="Times New Roman" pitchFamily="18" charset="0"/>
              </a:rPr>
              <a:t>?</a:t>
            </a:r>
          </a:p>
        </p:txBody>
      </p:sp>
      <p:sp>
        <p:nvSpPr>
          <p:cNvPr id="175128" name="Text Box 24"/>
          <p:cNvSpPr txBox="1">
            <a:spLocks noChangeArrowheads="1"/>
          </p:cNvSpPr>
          <p:nvPr/>
        </p:nvSpPr>
        <p:spPr bwMode="auto">
          <a:xfrm>
            <a:off x="5867400" y="2590800"/>
            <a:ext cx="533400" cy="823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kumimoji="0" lang="en-US" sz="4800">
                <a:latin typeface="Arial" pitchFamily="34" charset="0"/>
                <a:cs typeface="Times New Roman" pitchFamily="18" charset="0"/>
              </a:rPr>
              <a:t>?</a:t>
            </a:r>
          </a:p>
        </p:txBody>
      </p:sp>
      <p:sp>
        <p:nvSpPr>
          <p:cNvPr id="175129" name="Text Box 25"/>
          <p:cNvSpPr txBox="1">
            <a:spLocks noChangeArrowheads="1"/>
          </p:cNvSpPr>
          <p:nvPr/>
        </p:nvSpPr>
        <p:spPr bwMode="auto">
          <a:xfrm rot="1839931">
            <a:off x="6324600" y="2819400"/>
            <a:ext cx="533400" cy="823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kumimoji="0" lang="en-US" sz="4800">
                <a:latin typeface="Arial" pitchFamily="34" charset="0"/>
                <a:cs typeface="Times New Roman" pitchFamily="18" charset="0"/>
              </a:rPr>
              <a:t>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175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7510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7510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75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75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751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751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751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751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751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751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5106" grpId="0" animBg="1"/>
      <p:bldP spid="175110" grpId="0" animBg="1"/>
      <p:bldP spid="175127" grpId="0"/>
      <p:bldP spid="175128" grpId="0"/>
      <p:bldP spid="17512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130" name="Text Box 2"/>
          <p:cNvSpPr txBox="1">
            <a:spLocks noChangeArrowheads="1"/>
          </p:cNvSpPr>
          <p:nvPr/>
        </p:nvSpPr>
        <p:spPr bwMode="auto">
          <a:xfrm>
            <a:off x="0" y="903288"/>
            <a:ext cx="9144000" cy="5116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kumimoji="0" lang="en-US" sz="4400">
                <a:latin typeface="Vineta BT" pitchFamily="82" charset="0"/>
                <a:cs typeface="Times New Roman" pitchFamily="18" charset="0"/>
              </a:rPr>
              <a:t>Skills, knowledge, abilities and experiences are only useful if you are at the right place!</a:t>
            </a:r>
          </a:p>
          <a:p>
            <a:pPr algn="ctr">
              <a:spcBef>
                <a:spcPct val="50000"/>
              </a:spcBef>
            </a:pPr>
            <a:r>
              <a:rPr kumimoji="0" lang="en-US" sz="4400">
                <a:latin typeface="Vineta BT" pitchFamily="82" charset="0"/>
                <a:cs typeface="Times New Roman" pitchFamily="18" charset="0"/>
              </a:rPr>
              <a:t>Where are you now?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76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6130" grpId="0"/>
    </p:bldLst>
  </p:timing>
</p:sld>
</file>

<file path=ppt/theme/theme1.xml><?xml version="1.0" encoding="utf-8"?>
<a:theme xmlns:a="http://schemas.openxmlformats.org/drawingml/2006/main" name="Slipstream">
  <a:themeElements>
    <a:clrScheme name="Grid">
      <a:dk1>
        <a:sysClr val="windowText" lastClr="000000"/>
      </a:dk1>
      <a:lt1>
        <a:sysClr val="window" lastClr="FFFFFF"/>
      </a:lt1>
      <a:dk2>
        <a:srgbClr val="534949"/>
      </a:dk2>
      <a:lt2>
        <a:srgbClr val="CCD1B9"/>
      </a:lt2>
      <a:accent1>
        <a:srgbClr val="C66951"/>
      </a:accent1>
      <a:accent2>
        <a:srgbClr val="BF974D"/>
      </a:accent2>
      <a:accent3>
        <a:srgbClr val="928B70"/>
      </a:accent3>
      <a:accent4>
        <a:srgbClr val="87706B"/>
      </a:accent4>
      <a:accent5>
        <a:srgbClr val="94734E"/>
      </a:accent5>
      <a:accent6>
        <a:srgbClr val="6F777D"/>
      </a:accent6>
      <a:hlink>
        <a:srgbClr val="CC9900"/>
      </a:hlink>
      <a:folHlink>
        <a:srgbClr val="C0C0C0"/>
      </a:folHlink>
    </a:clrScheme>
    <a:fontScheme name="Slipstream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Slipstream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508</TotalTime>
  <Words>768</Words>
  <Application>Microsoft Office PowerPoint</Application>
  <PresentationFormat>On-screen Show (4:3)</PresentationFormat>
  <Paragraphs>72</Paragraphs>
  <Slides>22</Slides>
  <Notes>12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Slipstream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داستان عقاب ...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</vt:vector>
  </TitlesOfParts>
  <Company>Bamdad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Project Overview</dc:title>
  <dc:creator>Ali</dc:creator>
  <cp:lastModifiedBy>PARAND</cp:lastModifiedBy>
  <cp:revision>44</cp:revision>
  <cp:lastPrinted>1601-01-01T00:00:00Z</cp:lastPrinted>
  <dcterms:created xsi:type="dcterms:W3CDTF">2002-02-14T14:02:08Z</dcterms:created>
  <dcterms:modified xsi:type="dcterms:W3CDTF">2014-01-05T15:12:41Z</dcterms:modified>
</cp:coreProperties>
</file>